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23"/>
  </p:notesMasterIdLst>
  <p:sldIdLst>
    <p:sldId id="2108" r:id="rId6"/>
    <p:sldId id="2093" r:id="rId7"/>
    <p:sldId id="2094" r:id="rId8"/>
    <p:sldId id="2104" r:id="rId9"/>
    <p:sldId id="2142" r:id="rId10"/>
    <p:sldId id="2105" r:id="rId11"/>
    <p:sldId id="2111" r:id="rId12"/>
    <p:sldId id="2140" r:id="rId13"/>
    <p:sldId id="2137" r:id="rId14"/>
    <p:sldId id="2138" r:id="rId15"/>
    <p:sldId id="2139" r:id="rId16"/>
    <p:sldId id="2143" r:id="rId17"/>
    <p:sldId id="2144" r:id="rId18"/>
    <p:sldId id="2141" r:id="rId19"/>
    <p:sldId id="263" r:id="rId20"/>
    <p:sldId id="2145" r:id="rId21"/>
    <p:sldId id="2148" r:id="rId22"/>
  </p:sldIdLst>
  <p:sldSz cx="12192000" cy="6858000"/>
  <p:notesSz cx="6797675" cy="9872663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960519-F2B0-43A3-9E71-0403BAE034BE}">
          <p14:sldIdLst>
            <p14:sldId id="2108"/>
            <p14:sldId id="2093"/>
          </p14:sldIdLst>
        </p14:section>
        <p14:section name="1. Introducció a la Direcció General de Prestacions Socials" id="{BD5343F8-D000-4432-90A4-E636BF415355}">
          <p14:sldIdLst>
            <p14:sldId id="2094"/>
            <p14:sldId id="2104"/>
            <p14:sldId id="2142"/>
            <p14:sldId id="2105"/>
            <p14:sldId id="2111"/>
            <p14:sldId id="2140"/>
            <p14:sldId id="2137"/>
            <p14:sldId id="2138"/>
            <p14:sldId id="2139"/>
            <p14:sldId id="2143"/>
            <p14:sldId id="2144"/>
            <p14:sldId id="2141"/>
            <p14:sldId id="263"/>
          </p14:sldIdLst>
        </p14:section>
        <p14:section name="Backup" id="{36196A03-44B2-4E2C-B553-C9DA119D87AE}">
          <p14:sldIdLst>
            <p14:sldId id="2145"/>
            <p14:sldId id="21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as, Sara" initials="VS" lastIdx="1" clrIdx="0">
    <p:extLst>
      <p:ext uri="{19B8F6BF-5375-455C-9EA6-DF929625EA0E}">
        <p15:presenceInfo xmlns:p15="http://schemas.microsoft.com/office/powerpoint/2012/main" userId="S::svinas@deloitte.es::0a736290-95b6-47b3-b6ec-73404c311a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6E6"/>
    <a:srgbClr val="600000"/>
    <a:srgbClr val="F6D9D9"/>
    <a:srgbClr val="D9D9D9"/>
    <a:srgbClr val="900000"/>
    <a:srgbClr val="404040"/>
    <a:srgbClr val="C3C3C3"/>
    <a:srgbClr val="969696"/>
    <a:srgbClr val="32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6242" autoAdjust="0"/>
  </p:normalViewPr>
  <p:slideViewPr>
    <p:cSldViewPr showGuides="1">
      <p:cViewPr varScale="1">
        <p:scale>
          <a:sx n="79" d="100"/>
          <a:sy n="79" d="100"/>
        </p:scale>
        <p:origin x="926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20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gencat.sharepoint.com/sites/ESTADSTIQUESRGC/Documents%20compartits/Informes%20de%20refer&#232;ncia/Equip%20de%20gesti&#243;%20de%20dades/Principals%20indicadors%20mensuals%20RGC/Grafics%20indicadors%20principals%20RGC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fitxers.ctti.intranet.gencat.cat\Departamentals$\RGC\Prestacions%20de%20la%20Renda%20M&#237;nima%20d'Inserci&#243;\ESTAD&#205;STIQUES%202022\10%20OCTUBRE%202022\CG%203T\gr&#224;fics%20CG%20octub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fitxers.ctti.intranet.gencat.cat\Departamentals$\RGC\Prestacions%20de%20la%20Renda%20M&#237;nima%20d'Inserci&#243;\ESTAD&#205;STIQUES%202023\CG%202023\CG%20juliol%202023\Grafics%20indicadors%20principals%20RGC_inserci&#243;labora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675286888755"/>
          <c:y val="0.13562053435162058"/>
          <c:w val="0.75096823675313984"/>
          <c:h val="0.519581887610492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Full1!$B$1</c:f>
              <c:strCache>
                <c:ptCount val="1"/>
                <c:pt idx="0">
                  <c:v>Beneficiaris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BF7-4A45-8692-115F1A05DB0C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BF7-4A45-8692-115F1A05DB0C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BF7-4A45-8692-115F1A05DB0C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BF7-4A45-8692-115F1A05DB0C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BF7-4A45-8692-115F1A05DB0C}"/>
              </c:ext>
            </c:extLst>
          </c:dPt>
          <c:dPt>
            <c:idx val="5"/>
            <c:invertIfNegative val="0"/>
            <c:bubble3D val="0"/>
            <c:spPr>
              <a:solidFill>
                <a:srgbClr val="9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BF7-4A45-8692-115F1A05DB0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BF7-4A45-8692-115F1A05DB0C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BF7-4A45-8692-115F1A05DB0C}"/>
              </c:ext>
            </c:extLst>
          </c:dPt>
          <c:dLbls>
            <c:dLbl>
              <c:idx val="2"/>
              <c:layout>
                <c:manualLayout>
                  <c:x val="2.0063421690726365E-3"/>
                  <c:y val="-5.26160579371902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F7-4A45-8692-115F1A05DB0C}"/>
                </c:ext>
              </c:extLst>
            </c:dLbl>
            <c:dLbl>
              <c:idx val="4"/>
              <c:layout>
                <c:manualLayout>
                  <c:x val="0"/>
                  <c:y val="-3.2884856394162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BF7-4A45-8692-115F1A05DB0C}"/>
                </c:ext>
              </c:extLst>
            </c:dLbl>
            <c:dLbl>
              <c:idx val="5"/>
              <c:layout>
                <c:manualLayout>
                  <c:x val="-1.8013779759544555E-3"/>
                  <c:y val="2.954891501783654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rgbClr val="9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BF7-4A45-8692-115F1A05DB0C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rgbClr val="9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8BF7-4A45-8692-115F1A05DB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Full1!$A$2:$A$9</c:f>
              <c:strCache>
                <c:ptCount val="8"/>
                <c:pt idx="0">
                  <c:v>Títols Família Nombrosa</c:v>
                </c:pt>
                <c:pt idx="1">
                  <c:v>Títols Família Monoparental</c:v>
                </c:pt>
                <c:pt idx="2">
                  <c:v>Dependència i Discapacitat</c:v>
                </c:pt>
                <c:pt idx="3">
                  <c:v>PNC Jubilació i Invalidesa*</c:v>
                </c:pt>
                <c:pt idx="4">
                  <c:v>Complement lloguer PNC*</c:v>
                </c:pt>
                <c:pt idx="5">
                  <c:v>RGC i complements</c:v>
                </c:pt>
                <c:pt idx="6">
                  <c:v>Complements PNC RGC</c:v>
                </c:pt>
                <c:pt idx="7">
                  <c:v>Famílies</c:v>
                </c:pt>
              </c:strCache>
            </c:strRef>
          </c:cat>
          <c:val>
            <c:numRef>
              <c:f>Full1!$B$2:$B$9</c:f>
              <c:numCache>
                <c:formatCode>#,##0</c:formatCode>
                <c:ptCount val="8"/>
                <c:pt idx="0" formatCode="_-* #,##0_-;\-* #,##0_-;_-* &quot;-&quot;??_-;_-@_-">
                  <c:v>147789</c:v>
                </c:pt>
                <c:pt idx="1">
                  <c:v>59912</c:v>
                </c:pt>
                <c:pt idx="2" formatCode="_-* #,##0_-;\-* #,##0_-;_-* &quot;-&quot;??_-;_-@_-">
                  <c:v>134925</c:v>
                </c:pt>
                <c:pt idx="3" formatCode="_-* #,##0_-;\-* #,##0_-;_-* &quot;-&quot;??_-;_-@_-">
                  <c:v>62154</c:v>
                </c:pt>
                <c:pt idx="4" formatCode="_-* #,##0_-;\-* #,##0_-;_-* &quot;-&quot;??_-;_-@_-">
                  <c:v>3679</c:v>
                </c:pt>
                <c:pt idx="5" formatCode="_-* #,##0_-;\-* #,##0_-;_-* &quot;-&quot;??_-;_-@_-">
                  <c:v>118438</c:v>
                </c:pt>
                <c:pt idx="6" formatCode="_-* #,##0_-;\-* #,##0_-;_-* &quot;-&quot;??_-;_-@_-">
                  <c:v>49157</c:v>
                </c:pt>
                <c:pt idx="7" formatCode="_-* #,##0_-;\-* #,##0_-;_-* &quot;-&quot;??_-;_-@_-">
                  <c:v>27459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BF7-4A45-8692-115F1A05DB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115625888"/>
        <c:axId val="2115628384"/>
      </c:barChart>
      <c:lineChart>
        <c:grouping val="standard"/>
        <c:varyColors val="0"/>
        <c:ser>
          <c:idx val="1"/>
          <c:order val="1"/>
          <c:tx>
            <c:strRef>
              <c:f>Full1!$C$1</c:f>
              <c:strCache>
                <c:ptCount val="1"/>
                <c:pt idx="0">
                  <c:v>Núm. Prestacions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Full1!$A$2:$A$9</c:f>
              <c:strCache>
                <c:ptCount val="8"/>
                <c:pt idx="0">
                  <c:v>Títols Família Nombrosa</c:v>
                </c:pt>
                <c:pt idx="1">
                  <c:v>Títols Família Monoparental</c:v>
                </c:pt>
                <c:pt idx="2">
                  <c:v>Dependència i Discapacitat</c:v>
                </c:pt>
                <c:pt idx="3">
                  <c:v>PNC Jubilació i Invalidesa*</c:v>
                </c:pt>
                <c:pt idx="4">
                  <c:v>Complement lloguer PNC*</c:v>
                </c:pt>
                <c:pt idx="5">
                  <c:v>RGC i complements</c:v>
                </c:pt>
                <c:pt idx="6">
                  <c:v>Complements PNC RGC</c:v>
                </c:pt>
                <c:pt idx="7">
                  <c:v>Famílies</c:v>
                </c:pt>
              </c:strCache>
            </c:strRef>
          </c:cat>
          <c:val>
            <c:numRef>
              <c:f>Full1!$C$2:$C$9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12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8BF7-4A45-8692-115F1A05DB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2246880"/>
        <c:axId val="1972244800"/>
      </c:lineChart>
      <c:catAx>
        <c:axId val="211562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2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115628384"/>
        <c:crosses val="autoZero"/>
        <c:auto val="0"/>
        <c:lblAlgn val="ctr"/>
        <c:lblOffset val="100"/>
        <c:noMultiLvlLbl val="0"/>
      </c:catAx>
      <c:valAx>
        <c:axId val="2115628384"/>
        <c:scaling>
          <c:orientation val="minMax"/>
          <c:max val="18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a-ES"/>
                  <a:t>Nº Beneficiaris</a:t>
                </a:r>
              </a:p>
            </c:rich>
          </c:tx>
          <c:layout>
            <c:manualLayout>
              <c:xMode val="edge"/>
              <c:yMode val="edge"/>
              <c:x val="3.5484515668410599E-2"/>
              <c:y val="0.257788215770690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s-E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115625888"/>
        <c:crosses val="autoZero"/>
        <c:crossBetween val="between"/>
        <c:majorUnit val="30000"/>
      </c:valAx>
      <c:valAx>
        <c:axId val="1972244800"/>
        <c:scaling>
          <c:orientation val="minMax"/>
          <c:max val="14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a-ES"/>
                  <a:t>Nº Prestacions</a:t>
                </a:r>
              </a:p>
            </c:rich>
          </c:tx>
          <c:layout>
            <c:manualLayout>
              <c:xMode val="edge"/>
              <c:yMode val="edge"/>
              <c:x val="0.97080868537347653"/>
              <c:y val="0.259832363332415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s-E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972246880"/>
        <c:crosses val="max"/>
        <c:crossBetween val="between"/>
        <c:majorUnit val="2"/>
      </c:valAx>
      <c:catAx>
        <c:axId val="1972246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722448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30730721559064755"/>
          <c:y val="0.87454852956749785"/>
          <c:w val="0.38538556881870489"/>
          <c:h val="8.09476051354567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46014791162129"/>
          <c:y val="0.23169756712251743"/>
          <c:w val="0.38742057675842811"/>
          <c:h val="0.60470729913448606"/>
        </c:manualLayout>
      </c:layout>
      <c:pie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Pressupost 2022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59B-44EF-9346-FA556FCFAD43}"/>
              </c:ext>
            </c:extLst>
          </c:dPt>
          <c:dPt>
            <c:idx val="1"/>
            <c:bubble3D val="0"/>
            <c:spPr>
              <a:solidFill>
                <a:srgbClr val="AEAEA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59B-44EF-9346-FA556FCFAD43}"/>
              </c:ext>
            </c:extLst>
          </c:dPt>
          <c:dPt>
            <c:idx val="2"/>
            <c:bubble3D val="0"/>
            <c:spPr>
              <a:solidFill>
                <a:srgbClr val="96969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59B-44EF-9346-FA556FCFAD4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59B-44EF-9346-FA556FCFAD43}"/>
              </c:ext>
            </c:extLst>
          </c:dPt>
          <c:dPt>
            <c:idx val="4"/>
            <c:bubble3D val="0"/>
            <c:spPr>
              <a:solidFill>
                <a:srgbClr val="9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59B-44EF-9346-FA556FCFAD43}"/>
              </c:ext>
            </c:extLst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59B-44EF-9346-FA556FCFAD43}"/>
              </c:ext>
            </c:extLst>
          </c:dPt>
          <c:dLbls>
            <c:dLbl>
              <c:idx val="0"/>
              <c:layout>
                <c:manualLayout>
                  <c:x val="-2.4253903491376044E-2"/>
                  <c:y val="-0.1116300931783039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53322201800116"/>
                      <c:h val="0.12964824688234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59B-44EF-9346-FA556FCFAD43}"/>
                </c:ext>
              </c:extLst>
            </c:dLbl>
            <c:dLbl>
              <c:idx val="1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239794212715075"/>
                      <c:h val="0.12964824688234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59B-44EF-9346-FA556FCFAD43}"/>
                </c:ext>
              </c:extLst>
            </c:dLbl>
            <c:dLbl>
              <c:idx val="2"/>
              <c:layout>
                <c:manualLayout>
                  <c:x val="2.5552939747996616E-2"/>
                  <c:y val="1.723183625519609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9B-44EF-9346-FA556FCFAD43}"/>
                </c:ext>
              </c:extLst>
            </c:dLbl>
            <c:dLbl>
              <c:idx val="3"/>
              <c:layout>
                <c:manualLayout>
                  <c:x val="-1.4041633086787186E-2"/>
                  <c:y val="1.968021416952828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883479945650345"/>
                      <c:h val="0.12964824688234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59B-44EF-9346-FA556FCFAD43}"/>
                </c:ext>
              </c:extLst>
            </c:dLbl>
            <c:dLbl>
              <c:idx val="4"/>
              <c:layout>
                <c:manualLayout>
                  <c:x val="-7.6253046312391493E-2"/>
                  <c:y val="6.17362742735506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rgbClr val="9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1788293677078722"/>
                      <c:h val="7.08598786071450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659B-44EF-9346-FA556FCFAD43}"/>
                </c:ext>
              </c:extLst>
            </c:dLbl>
            <c:dLbl>
              <c:idx val="5"/>
              <c:layout>
                <c:manualLayout>
                  <c:x val="-0.1547334714120556"/>
                  <c:y val="6.93675698335241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rgbClr val="6C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326640877587244"/>
                      <c:h val="0.12964824688234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659B-44EF-9346-FA556FCFAD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non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Full1!$A$2:$A$7</c:f>
              <c:strCache>
                <c:ptCount val="6"/>
                <c:pt idx="0">
                  <c:v>Dependència i Discapacitat</c:v>
                </c:pt>
                <c:pt idx="1">
                  <c:v>Famílies</c:v>
                </c:pt>
                <c:pt idx="2">
                  <c:v>PNC Jubilació i Invalidesa*</c:v>
                </c:pt>
                <c:pt idx="3">
                  <c:v>Complement lloguer PNC*</c:v>
                </c:pt>
                <c:pt idx="4">
                  <c:v>RGC i complements</c:v>
                </c:pt>
                <c:pt idx="5">
                  <c:v>Complements PNC RGC</c:v>
                </c:pt>
              </c:strCache>
            </c:strRef>
          </c:cat>
          <c:val>
            <c:numRef>
              <c:f>Full1!$B$2:$B$7</c:f>
              <c:numCache>
                <c:formatCode>#,##0.00\ "M €"</c:formatCode>
                <c:ptCount val="6"/>
                <c:pt idx="0">
                  <c:v>668.25</c:v>
                </c:pt>
                <c:pt idx="1">
                  <c:v>20.352609999999999</c:v>
                </c:pt>
                <c:pt idx="2">
                  <c:v>409.517</c:v>
                </c:pt>
                <c:pt idx="3">
                  <c:v>1.9213475</c:v>
                </c:pt>
                <c:pt idx="4">
                  <c:v>425.26299999999998</c:v>
                </c:pt>
                <c:pt idx="5">
                  <c:v>101.14449999999999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59B-44EF-9346-FA556FCFAD4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1850292227001156E-2"/>
          <c:w val="0.85889510740023001"/>
          <c:h val="0.936299415545997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6C-4C5E-A516-8439345119F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66C-4C5E-A516-8439345119F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66C-4C5E-A516-8439345119F6}"/>
              </c:ext>
            </c:extLst>
          </c:dPt>
          <c:cat>
            <c:strRef>
              <c:f>Sheet1!$A$2:$A$13</c:f>
              <c:strCache>
                <c:ptCount val="12"/>
                <c:pt idx="0">
                  <c:v>No acreditar la insuficiència d'ingressos</c:v>
                </c:pt>
                <c:pt idx="1">
                  <c:v>Superar els ingressos establerts en la llei</c:v>
                </c:pt>
                <c:pt idx="2">
                  <c:v>Tenir dret a prestació pública o ajuts</c:v>
                </c:pt>
                <c:pt idx="3">
                  <c:v>No ser beneficiari de pensió en la modalitat no contributiva</c:v>
                </c:pt>
                <c:pt idx="4">
                  <c:v>No acreditar la unitat familiar</c:v>
                </c:pt>
                <c:pt idx="5">
                  <c:v>No acreditar la residència continuada i efectiva a Catalunya</c:v>
                </c:pt>
                <c:pt idx="6">
                  <c:v>Tenir béns mobles i béns immobles suficients</c:v>
                </c:pt>
                <c:pt idx="7">
                  <c:v>Altres</c:v>
                </c:pt>
                <c:pt idx="8">
                  <c:v>Treball a jornada completa del titular o beneficiari</c:v>
                </c:pt>
                <c:pt idx="9">
                  <c:v>Contracte a temps parcial del titular o beneficiari i no ser família monoparental</c:v>
                </c:pt>
                <c:pt idx="10">
                  <c:v>Haver causat baixa voluntària d'una feina en els 12 mesos anteriors</c:v>
                </c:pt>
                <c:pt idx="11">
                  <c:v>Tenir una altra sol·licitud presentada o expedient vigent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0.24</c:v>
                </c:pt>
                <c:pt idx="1">
                  <c:v>0.23</c:v>
                </c:pt>
                <c:pt idx="2">
                  <c:v>0.11</c:v>
                </c:pt>
                <c:pt idx="3">
                  <c:v>0.09</c:v>
                </c:pt>
                <c:pt idx="4">
                  <c:v>7.0000000000000007E-2</c:v>
                </c:pt>
                <c:pt idx="5">
                  <c:v>7.0000000000000007E-2</c:v>
                </c:pt>
                <c:pt idx="6">
                  <c:v>0.06</c:v>
                </c:pt>
                <c:pt idx="7">
                  <c:v>0.04</c:v>
                </c:pt>
                <c:pt idx="8">
                  <c:v>0.03</c:v>
                </c:pt>
                <c:pt idx="9">
                  <c:v>0.02</c:v>
                </c:pt>
                <c:pt idx="10">
                  <c:v>0.02</c:v>
                </c:pt>
                <c:pt idx="1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6C-4C5E-A516-843934511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31498288"/>
        <c:axId val="231521584"/>
      </c:barChart>
      <c:catAx>
        <c:axId val="231498288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231521584"/>
        <c:crosses val="autoZero"/>
        <c:auto val="1"/>
        <c:lblAlgn val="ctr"/>
        <c:lblOffset val="100"/>
        <c:noMultiLvlLbl val="0"/>
      </c:catAx>
      <c:valAx>
        <c:axId val="23152158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23149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percentStacked"/>
        <c:varyColors val="0"/>
        <c:ser>
          <c:idx val="1"/>
          <c:order val="1"/>
          <c:tx>
            <c:strRef>
              <c:f>Sol·licituds!$D$3</c:f>
              <c:strCache>
                <c:ptCount val="1"/>
                <c:pt idx="0">
                  <c:v>Sol·licituds acumulades</c:v>
                </c:pt>
              </c:strCache>
            </c:strRef>
          </c:tx>
          <c:spPr>
            <a:noFill/>
            <a:ln>
              <a:noFill/>
            </a:ln>
            <a:effectLst/>
          </c:spPr>
          <c:cat>
            <c:strRef>
              <c:f>Sol·licituds!$B$4:$B$62</c:f>
              <c:strCache>
                <c:ptCount val="19"/>
                <c:pt idx="0">
                  <c:v>gen.-22</c:v>
                </c:pt>
                <c:pt idx="1">
                  <c:v>feb.-22</c:v>
                </c:pt>
                <c:pt idx="2">
                  <c:v>mar.-22</c:v>
                </c:pt>
                <c:pt idx="3">
                  <c:v>abr.-22</c:v>
                </c:pt>
                <c:pt idx="4">
                  <c:v>mai.-22</c:v>
                </c:pt>
                <c:pt idx="5">
                  <c:v>jun.-22</c:v>
                </c:pt>
                <c:pt idx="6">
                  <c:v>jul.-22</c:v>
                </c:pt>
                <c:pt idx="7">
                  <c:v>ago.-22</c:v>
                </c:pt>
                <c:pt idx="8">
                  <c:v>set.-22</c:v>
                </c:pt>
                <c:pt idx="9">
                  <c:v>oct.-22</c:v>
                </c:pt>
                <c:pt idx="10">
                  <c:v>nov.-22</c:v>
                </c:pt>
                <c:pt idx="11">
                  <c:v>des.-22</c:v>
                </c:pt>
                <c:pt idx="12">
                  <c:v>gen.-23</c:v>
                </c:pt>
                <c:pt idx="13">
                  <c:v>feb.-23</c:v>
                </c:pt>
                <c:pt idx="14">
                  <c:v>mar.-23</c:v>
                </c:pt>
                <c:pt idx="15">
                  <c:v>abr.-23</c:v>
                </c:pt>
                <c:pt idx="16">
                  <c:v>mai.-23</c:v>
                </c:pt>
                <c:pt idx="17">
                  <c:v>jun.-23</c:v>
                </c:pt>
                <c:pt idx="18">
                  <c:v>jul.-23</c:v>
                </c:pt>
              </c:strCache>
              <c:extLst/>
            </c:strRef>
          </c:cat>
          <c:val>
            <c:numRef>
              <c:f>Sol·licituds!$D$4:$D$62</c:f>
              <c:numCache>
                <c:formatCode>_-* #,##0_-;\-* #,##0_-;_-* "-"??_-;_-@_-</c:formatCode>
                <c:ptCount val="19"/>
                <c:pt idx="0">
                  <c:v>218354</c:v>
                </c:pt>
                <c:pt idx="1">
                  <c:v>222387</c:v>
                </c:pt>
                <c:pt idx="2">
                  <c:v>227169</c:v>
                </c:pt>
                <c:pt idx="3">
                  <c:v>228654</c:v>
                </c:pt>
                <c:pt idx="4">
                  <c:v>232203</c:v>
                </c:pt>
                <c:pt idx="5">
                  <c:v>234960</c:v>
                </c:pt>
                <c:pt idx="6">
                  <c:v>237174</c:v>
                </c:pt>
                <c:pt idx="7">
                  <c:v>238437</c:v>
                </c:pt>
                <c:pt idx="8">
                  <c:v>240542</c:v>
                </c:pt>
                <c:pt idx="9">
                  <c:v>242881</c:v>
                </c:pt>
                <c:pt idx="10">
                  <c:v>245463</c:v>
                </c:pt>
                <c:pt idx="11">
                  <c:v>247600</c:v>
                </c:pt>
                <c:pt idx="12">
                  <c:v>250412</c:v>
                </c:pt>
                <c:pt idx="13">
                  <c:v>253378</c:v>
                </c:pt>
                <c:pt idx="14">
                  <c:v>256618</c:v>
                </c:pt>
                <c:pt idx="15">
                  <c:v>258717</c:v>
                </c:pt>
                <c:pt idx="16">
                  <c:v>261721</c:v>
                </c:pt>
                <c:pt idx="17">
                  <c:v>264406</c:v>
                </c:pt>
                <c:pt idx="18">
                  <c:v>266668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E5E-4563-83F1-426D954B9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865472"/>
        <c:axId val="51841280"/>
        <c:extLst>
          <c:ext xmlns:c15="http://schemas.microsoft.com/office/drawing/2012/chart" uri="{02D57815-91ED-43cb-92C2-25804820EDAC}">
            <c15:filteredArea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Sol·licituds!$B$3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cat>
                  <c:strRef>
                    <c:extLst>
                      <c:ext uri="{02D57815-91ED-43cb-92C2-25804820EDAC}">
                        <c15:formulaRef>
                          <c15:sqref>Sol·licituds!$B$4:$B$62</c15:sqref>
                        </c15:formulaRef>
                      </c:ext>
                    </c:extLst>
                    <c:strCache>
                      <c:ptCount val="23"/>
                      <c:pt idx="0">
                        <c:v>set.-21</c:v>
                      </c:pt>
                      <c:pt idx="1">
                        <c:v>oct.-21</c:v>
                      </c:pt>
                      <c:pt idx="2">
                        <c:v>nov.-21</c:v>
                      </c:pt>
                      <c:pt idx="3">
                        <c:v>des.-21</c:v>
                      </c:pt>
                      <c:pt idx="4">
                        <c:v>gen.-22</c:v>
                      </c:pt>
                      <c:pt idx="5">
                        <c:v>feb.-22</c:v>
                      </c:pt>
                      <c:pt idx="6">
                        <c:v>mar.-22</c:v>
                      </c:pt>
                      <c:pt idx="7">
                        <c:v>abr.-22</c:v>
                      </c:pt>
                      <c:pt idx="8">
                        <c:v>mai.-22</c:v>
                      </c:pt>
                      <c:pt idx="9">
                        <c:v>jun.-22</c:v>
                      </c:pt>
                      <c:pt idx="10">
                        <c:v>jul.-22</c:v>
                      </c:pt>
                      <c:pt idx="11">
                        <c:v>ago.-22</c:v>
                      </c:pt>
                      <c:pt idx="12">
                        <c:v>set.-22</c:v>
                      </c:pt>
                      <c:pt idx="13">
                        <c:v>oct.-22</c:v>
                      </c:pt>
                      <c:pt idx="14">
                        <c:v>nov.-22</c:v>
                      </c:pt>
                      <c:pt idx="15">
                        <c:v>des.-22</c:v>
                      </c:pt>
                      <c:pt idx="16">
                        <c:v>gen.-23</c:v>
                      </c:pt>
                      <c:pt idx="17">
                        <c:v>feb.-23</c:v>
                      </c:pt>
                      <c:pt idx="18">
                        <c:v>mar.-23</c:v>
                      </c:pt>
                      <c:pt idx="19">
                        <c:v>abr.-23</c:v>
                      </c:pt>
                      <c:pt idx="20">
                        <c:v>mai.-23</c:v>
                      </c:pt>
                      <c:pt idx="21">
                        <c:v>jun.-23</c:v>
                      </c:pt>
                      <c:pt idx="22">
                        <c:v>jul.-23</c:v>
                      </c:pt>
                    </c:strCache>
                  </c:strRef>
                </c:cat>
                <c:val>
                  <c:numLit>
                    <c:ptCount val="0"/>
                  </c:numLit>
                </c:val>
                <c:extLst>
                  <c:ext xmlns:c16="http://schemas.microsoft.com/office/drawing/2014/chart" uri="{C3380CC4-5D6E-409C-BE32-E72D297353CC}">
                    <c16:uniqueId val="{00000025-AE5E-4563-83F1-426D954B9216}"/>
                  </c:ext>
                </c:extLst>
              </c15:ser>
            </c15:filteredAreaSeries>
          </c:ext>
        </c:extLst>
      </c:areaChart>
      <c:barChart>
        <c:barDir val="col"/>
        <c:grouping val="clustered"/>
        <c:varyColors val="0"/>
        <c:ser>
          <c:idx val="0"/>
          <c:order val="0"/>
          <c:tx>
            <c:strRef>
              <c:f>Sol·licituds!$C$3</c:f>
              <c:strCache>
                <c:ptCount val="1"/>
                <c:pt idx="0">
                  <c:v>Sol·licituds mensuals</c:v>
                </c:pt>
              </c:strCache>
            </c:strRef>
          </c:tx>
          <c:spPr>
            <a:solidFill>
              <a:srgbClr val="8A002D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BD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E5E-4563-83F1-426D954B9216}"/>
              </c:ext>
            </c:extLst>
          </c:dPt>
          <c:dPt>
            <c:idx val="1"/>
            <c:invertIfNegative val="0"/>
            <c:bubble3D val="0"/>
            <c:spPr>
              <a:solidFill>
                <a:srgbClr val="FFBD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E5E-4563-83F1-426D954B9216}"/>
              </c:ext>
            </c:extLst>
          </c:dPt>
          <c:dPt>
            <c:idx val="2"/>
            <c:invertIfNegative val="0"/>
            <c:bubble3D val="0"/>
            <c:spPr>
              <a:solidFill>
                <a:srgbClr val="FFBD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E5E-4563-83F1-426D954B9216}"/>
              </c:ext>
            </c:extLst>
          </c:dPt>
          <c:dPt>
            <c:idx val="3"/>
            <c:invertIfNegative val="0"/>
            <c:bubble3D val="0"/>
            <c:spPr>
              <a:solidFill>
                <a:srgbClr val="FFBD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E5E-4563-83F1-426D954B9216}"/>
              </c:ext>
            </c:extLst>
          </c:dPt>
          <c:dPt>
            <c:idx val="4"/>
            <c:invertIfNegative val="0"/>
            <c:bubble3D val="0"/>
            <c:spPr>
              <a:solidFill>
                <a:srgbClr val="FFBD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E5E-4563-83F1-426D954B9216}"/>
              </c:ext>
            </c:extLst>
          </c:dPt>
          <c:dPt>
            <c:idx val="5"/>
            <c:invertIfNegative val="0"/>
            <c:bubble3D val="0"/>
            <c:spPr>
              <a:solidFill>
                <a:srgbClr val="FFBD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AE5E-4563-83F1-426D954B9216}"/>
              </c:ext>
            </c:extLst>
          </c:dPt>
          <c:dPt>
            <c:idx val="6"/>
            <c:invertIfNegative val="0"/>
            <c:bubble3D val="0"/>
            <c:spPr>
              <a:solidFill>
                <a:srgbClr val="FFBD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AE5E-4563-83F1-426D954B9216}"/>
              </c:ext>
            </c:extLst>
          </c:dPt>
          <c:dPt>
            <c:idx val="7"/>
            <c:invertIfNegative val="0"/>
            <c:bubble3D val="0"/>
            <c:spPr>
              <a:solidFill>
                <a:srgbClr val="FFBD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AE5E-4563-83F1-426D954B9216}"/>
              </c:ext>
            </c:extLst>
          </c:dPt>
          <c:dPt>
            <c:idx val="8"/>
            <c:invertIfNegative val="0"/>
            <c:bubble3D val="0"/>
            <c:spPr>
              <a:solidFill>
                <a:srgbClr val="FFBD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AE5E-4563-83F1-426D954B9216}"/>
              </c:ext>
            </c:extLst>
          </c:dPt>
          <c:dPt>
            <c:idx val="9"/>
            <c:invertIfNegative val="0"/>
            <c:bubble3D val="0"/>
            <c:spPr>
              <a:solidFill>
                <a:srgbClr val="FFBD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AE5E-4563-83F1-426D954B9216}"/>
              </c:ext>
            </c:extLst>
          </c:dPt>
          <c:dPt>
            <c:idx val="10"/>
            <c:invertIfNegative val="0"/>
            <c:bubble3D val="0"/>
            <c:spPr>
              <a:solidFill>
                <a:srgbClr val="FFBD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AE5E-4563-83F1-426D954B9216}"/>
              </c:ext>
            </c:extLst>
          </c:dPt>
          <c:dPt>
            <c:idx val="11"/>
            <c:invertIfNegative val="0"/>
            <c:bubble3D val="0"/>
            <c:spPr>
              <a:solidFill>
                <a:srgbClr val="FFBD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AE5E-4563-83F1-426D954B9216}"/>
              </c:ext>
            </c:extLst>
          </c:dPt>
          <c:dPt>
            <c:idx val="12"/>
            <c:invertIfNegative val="0"/>
            <c:bubble3D val="0"/>
            <c:spPr>
              <a:solidFill>
                <a:srgbClr val="8A002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AE5E-4563-83F1-426D954B9216}"/>
              </c:ext>
            </c:extLst>
          </c:dPt>
          <c:dPt>
            <c:idx val="13"/>
            <c:invertIfNegative val="0"/>
            <c:bubble3D val="0"/>
            <c:spPr>
              <a:solidFill>
                <a:srgbClr val="8A002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AE5E-4563-83F1-426D954B9216}"/>
              </c:ext>
            </c:extLst>
          </c:dPt>
          <c:dPt>
            <c:idx val="14"/>
            <c:invertIfNegative val="0"/>
            <c:bubble3D val="0"/>
            <c:spPr>
              <a:solidFill>
                <a:srgbClr val="8A002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AE5E-4563-83F1-426D954B9216}"/>
              </c:ext>
            </c:extLst>
          </c:dPt>
          <c:dPt>
            <c:idx val="15"/>
            <c:invertIfNegative val="0"/>
            <c:bubble3D val="0"/>
            <c:spPr>
              <a:solidFill>
                <a:srgbClr val="8A002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AE5E-4563-83F1-426D954B9216}"/>
              </c:ext>
            </c:extLst>
          </c:dPt>
          <c:dPt>
            <c:idx val="16"/>
            <c:invertIfNegative val="0"/>
            <c:bubble3D val="0"/>
            <c:spPr>
              <a:solidFill>
                <a:srgbClr val="8A002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AE5E-4563-83F1-426D954B9216}"/>
              </c:ext>
            </c:extLst>
          </c:dPt>
          <c:dLbls>
            <c:dLbl>
              <c:idx val="0"/>
              <c:layout>
                <c:manualLayout>
                  <c:x val="2.4457352491592758E-3"/>
                  <c:y val="-2.4236289702668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5E-4563-83F1-426D954B9216}"/>
                </c:ext>
              </c:extLst>
            </c:dLbl>
            <c:dLbl>
              <c:idx val="2"/>
              <c:layout>
                <c:manualLayout>
                  <c:x val="2.4457352491592563E-3"/>
                  <c:y val="-1.0721218547211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E5E-4563-83F1-426D954B9216}"/>
                </c:ext>
              </c:extLst>
            </c:dLbl>
            <c:dLbl>
              <c:idx val="4"/>
              <c:layout>
                <c:manualLayout>
                  <c:x val="1.5244441127830589E-3"/>
                  <c:y val="-6.395556094987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E5E-4563-83F1-426D954B9216}"/>
                </c:ext>
              </c:extLst>
            </c:dLbl>
            <c:dLbl>
              <c:idx val="9"/>
              <c:layout>
                <c:manualLayout>
                  <c:x val="0"/>
                  <c:y val="-2.7857244175203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E5E-4563-83F1-426D954B9216}"/>
                </c:ext>
              </c:extLst>
            </c:dLbl>
            <c:dLbl>
              <c:idx val="12"/>
              <c:layout>
                <c:manualLayout>
                  <c:x val="-2.4457352491592784E-3"/>
                  <c:y val="-3.3930805583735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E5E-4563-83F1-426D954B9216}"/>
                </c:ext>
              </c:extLst>
            </c:dLbl>
            <c:dLbl>
              <c:idx val="17"/>
              <c:layout>
                <c:manualLayout>
                  <c:x val="-1.2228676245796392E-3"/>
                  <c:y val="-5.331983734587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AE5E-4563-83F1-426D954B921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ca-ES" sz="900" b="0" i="0" u="none" strike="noStrike" kern="1200" baseline="0" noProof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mc:AlternateContent xmlns:mc="http://schemas.openxmlformats.org/markup-compatibility/2006">
              <mc:Choice xmlns:c16ac="http://schemas.microsoft.com/office/drawing/2014/chart/ac" Requires="c16ac">
                <c16ac:multiLvlStrLit>
                  <c:ptCount val="0"/>
                </c16ac:multiLvlStrLit>
              </mc:Choice>
              <mc:Fallback>
                <c:strLit/>
              </mc:Fallback>
            </mc:AlternateContent>
          </c:cat>
          <c:val>
            <c:numRef>
              <c:f>Sol·licituds!$C$4:$C$62</c:f>
              <c:numCache>
                <c:formatCode>_-* #,##0_-;\-* #,##0_-;_-* "-"??_-;_-@_-</c:formatCode>
                <c:ptCount val="19"/>
                <c:pt idx="0">
                  <c:v>3782</c:v>
                </c:pt>
                <c:pt idx="1">
                  <c:v>4033</c:v>
                </c:pt>
                <c:pt idx="2">
                  <c:v>4782</c:v>
                </c:pt>
                <c:pt idx="3">
                  <c:v>3318</c:v>
                </c:pt>
                <c:pt idx="4">
                  <c:v>3549</c:v>
                </c:pt>
                <c:pt idx="5">
                  <c:v>2757</c:v>
                </c:pt>
                <c:pt idx="6">
                  <c:v>2214</c:v>
                </c:pt>
                <c:pt idx="7">
                  <c:v>1263</c:v>
                </c:pt>
                <c:pt idx="8">
                  <c:v>2105</c:v>
                </c:pt>
                <c:pt idx="9">
                  <c:v>2339</c:v>
                </c:pt>
                <c:pt idx="10">
                  <c:v>2582</c:v>
                </c:pt>
                <c:pt idx="11">
                  <c:v>2137</c:v>
                </c:pt>
                <c:pt idx="12">
                  <c:v>2812</c:v>
                </c:pt>
                <c:pt idx="13">
                  <c:v>2966</c:v>
                </c:pt>
                <c:pt idx="14">
                  <c:v>3240</c:v>
                </c:pt>
                <c:pt idx="15">
                  <c:v>2099</c:v>
                </c:pt>
                <c:pt idx="16">
                  <c:v>3004</c:v>
                </c:pt>
                <c:pt idx="17">
                  <c:v>2685</c:v>
                </c:pt>
                <c:pt idx="18">
                  <c:v>2262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24-AE5E-4563-83F1-426D954B9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872512"/>
        <c:axId val="51867008"/>
      </c:barChart>
      <c:valAx>
        <c:axId val="51841280"/>
        <c:scaling>
          <c:orientation val="minMax"/>
        </c:scaling>
        <c:delete val="1"/>
        <c:axPos val="r"/>
        <c:numFmt formatCode="0%" sourceLinked="1"/>
        <c:majorTickMark val="none"/>
        <c:minorTickMark val="none"/>
        <c:tickLblPos val="nextTo"/>
        <c:crossAx val="51865472"/>
        <c:crosses val="max"/>
        <c:crossBetween val="between"/>
      </c:valAx>
      <c:catAx>
        <c:axId val="518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ca-ES" sz="900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1841280"/>
        <c:crosses val="autoZero"/>
        <c:auto val="1"/>
        <c:lblAlgn val="ctr"/>
        <c:lblOffset val="100"/>
        <c:noMultiLvlLbl val="0"/>
      </c:catAx>
      <c:valAx>
        <c:axId val="518670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out"/>
        <c:minorTickMark val="none"/>
        <c:tickLblPos val="nextTo"/>
        <c:crossAx val="51872512"/>
        <c:crosses val="autoZero"/>
        <c:crossBetween val="between"/>
      </c:valAx>
      <c:catAx>
        <c:axId val="51872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8670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ca-ES" sz="900" noProof="0"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Tràmits!$B$3</c:f>
              <c:strCache>
                <c:ptCount val="1"/>
                <c:pt idx="0">
                  <c:v>Any 2022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592808853062132E-2"/>
                  <c:y val="3.89702285864723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99-4FAB-9F7B-8BB1001580F4}"/>
                </c:ext>
              </c:extLst>
            </c:dLbl>
            <c:dLbl>
              <c:idx val="1"/>
              <c:layout>
                <c:manualLayout>
                  <c:x val="-1.0592808853062132E-2"/>
                  <c:y val="7.7940457172946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99-4FAB-9F7B-8BB1001580F4}"/>
                </c:ext>
              </c:extLst>
            </c:dLbl>
            <c:dLbl>
              <c:idx val="2"/>
              <c:layout>
                <c:manualLayout>
                  <c:x val="1.9037727921119034E-3"/>
                  <c:y val="-8.9305742176446465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99-4FAB-9F7B-8BB1001580F4}"/>
                </c:ext>
              </c:extLst>
            </c:dLbl>
            <c:dLbl>
              <c:idx val="3"/>
              <c:layout>
                <c:manualLayout>
                  <c:x val="-5.5485500638039704E-17"/>
                  <c:y val="-6.2352365738356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99-4FAB-9F7B-8BB1001580F4}"/>
                </c:ext>
              </c:extLst>
            </c:dLbl>
            <c:dLbl>
              <c:idx val="4"/>
              <c:layout>
                <c:manualLayout>
                  <c:x val="-1.5132584075803601E-3"/>
                  <c:y val="-3.1176182869178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99-4FAB-9F7B-8BB1001580F4}"/>
                </c:ext>
              </c:extLst>
            </c:dLbl>
            <c:dLbl>
              <c:idx val="5"/>
              <c:layout>
                <c:manualLayout>
                  <c:x val="3.8075455842238068E-3"/>
                  <c:y val="-1.5588091434589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99-4FAB-9F7B-8BB1001580F4}"/>
                </c:ext>
              </c:extLst>
            </c:dLbl>
            <c:dLbl>
              <c:idx val="6"/>
              <c:layout>
                <c:manualLayout>
                  <c:x val="7.8107868500027302E-4"/>
                  <c:y val="-2.7279160010531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99-4FAB-9F7B-8BB1001580F4}"/>
                </c:ext>
              </c:extLst>
            </c:dLbl>
            <c:dLbl>
              <c:idx val="7"/>
              <c:layout>
                <c:manualLayout>
                  <c:x val="3.4333291629165714E-3"/>
                  <c:y val="-1.5588091434589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158129784190286E-2"/>
                      <c:h val="5.97999691920397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799-4FAB-9F7B-8BB1001580F4}"/>
                </c:ext>
              </c:extLst>
            </c:dLbl>
            <c:dLbl>
              <c:idx val="8"/>
              <c:layout>
                <c:manualLayout>
                  <c:x val="-3.5793834330413314E-4"/>
                  <c:y val="-1.9485114293236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99-4FAB-9F7B-8BB1001580F4}"/>
                </c:ext>
              </c:extLst>
            </c:dLbl>
            <c:dLbl>
              <c:idx val="9"/>
              <c:layout>
                <c:manualLayout>
                  <c:x val="2.3105902126150171E-3"/>
                  <c:y val="-4.2867251445120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99-4FAB-9F7B-8BB1001580F4}"/>
                </c:ext>
              </c:extLst>
            </c:dLbl>
            <c:dLbl>
              <c:idx val="11"/>
              <c:layout>
                <c:manualLayout>
                  <c:x val="2.2780340566091462E-3"/>
                  <c:y val="-3.1176182869178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99-4FAB-9F7B-8BB1001580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Tràmits!$C$1:$N$2</c:f>
              <c:strCache>
                <c:ptCount val="12"/>
                <c:pt idx="0">
                  <c:v>Gener</c:v>
                </c:pt>
                <c:pt idx="1">
                  <c:v>Febrer</c:v>
                </c:pt>
                <c:pt idx="2">
                  <c:v>Març</c:v>
                </c:pt>
                <c:pt idx="3">
                  <c:v>Abril</c:v>
                </c:pt>
                <c:pt idx="4">
                  <c:v>Maig </c:v>
                </c:pt>
                <c:pt idx="5">
                  <c:v>Juny</c:v>
                </c:pt>
                <c:pt idx="6">
                  <c:v>Juliol</c:v>
                </c:pt>
                <c:pt idx="7">
                  <c:v>Agost</c:v>
                </c:pt>
                <c:pt idx="8">
                  <c:v>Setembre</c:v>
                </c:pt>
                <c:pt idx="9">
                  <c:v>Octubre</c:v>
                </c:pt>
                <c:pt idx="10">
                  <c:v>Novembre</c:v>
                </c:pt>
                <c:pt idx="11">
                  <c:v>Desembre</c:v>
                </c:pt>
              </c:strCache>
            </c:strRef>
          </c:cat>
          <c:val>
            <c:numRef>
              <c:f>Tràmits!$C$3:$N$3</c:f>
              <c:numCache>
                <c:formatCode>#,##0</c:formatCode>
                <c:ptCount val="12"/>
                <c:pt idx="0">
                  <c:v>6373</c:v>
                </c:pt>
                <c:pt idx="1">
                  <c:v>6691</c:v>
                </c:pt>
                <c:pt idx="2">
                  <c:v>8154</c:v>
                </c:pt>
                <c:pt idx="3">
                  <c:v>6569</c:v>
                </c:pt>
                <c:pt idx="4">
                  <c:v>7837</c:v>
                </c:pt>
                <c:pt idx="5">
                  <c:v>7666</c:v>
                </c:pt>
                <c:pt idx="6">
                  <c:v>7537</c:v>
                </c:pt>
                <c:pt idx="7">
                  <c:v>6528</c:v>
                </c:pt>
                <c:pt idx="8">
                  <c:v>6822</c:v>
                </c:pt>
                <c:pt idx="9">
                  <c:v>7618</c:v>
                </c:pt>
                <c:pt idx="10">
                  <c:v>8156</c:v>
                </c:pt>
                <c:pt idx="11">
                  <c:v>6687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799-4FAB-9F7B-8BB1001580F4}"/>
            </c:ext>
          </c:extLst>
        </c:ser>
        <c:ser>
          <c:idx val="1"/>
          <c:order val="1"/>
          <c:tx>
            <c:strRef>
              <c:f>Tràmits!$B$4</c:f>
              <c:strCache>
                <c:ptCount val="1"/>
                <c:pt idx="0">
                  <c:v>Any 2023</c:v>
                </c:pt>
              </c:strCache>
            </c:strRef>
          </c:tx>
          <c:spPr>
            <a:solidFill>
              <a:srgbClr val="9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71375159509926E-17"/>
                  <c:y val="-2.7279160010531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99-4FAB-9F7B-8BB1001580F4}"/>
                </c:ext>
              </c:extLst>
            </c:dLbl>
            <c:dLbl>
              <c:idx val="1"/>
              <c:layout>
                <c:manualLayout>
                  <c:x val="3.4170510849136984E-3"/>
                  <c:y val="-1.9485114293236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99-4FAB-9F7B-8BB1001580F4}"/>
                </c:ext>
              </c:extLst>
            </c:dLbl>
            <c:dLbl>
              <c:idx val="2"/>
              <c:layout>
                <c:manualLayout>
                  <c:x val="6.053033630321218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99-4FAB-9F7B-8BB1001580F4}"/>
                </c:ext>
              </c:extLst>
            </c:dLbl>
            <c:dLbl>
              <c:idx val="3"/>
              <c:layout>
                <c:manualLayout>
                  <c:x val="3.0265168151605536E-3"/>
                  <c:y val="-6.624938859700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99-4FAB-9F7B-8BB1001580F4}"/>
                </c:ext>
              </c:extLst>
            </c:dLbl>
            <c:dLbl>
              <c:idx val="4"/>
              <c:layout>
                <c:manualLayout>
                  <c:x val="6.0530234848269991E-3"/>
                  <c:y val="-3.5073205727825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99-4FAB-9F7B-8BB1001580F4}"/>
                </c:ext>
              </c:extLst>
            </c:dLbl>
            <c:dLbl>
              <c:idx val="5"/>
              <c:layout>
                <c:manualLayout>
                  <c:x val="2.2780340566091462E-3"/>
                  <c:y val="-7.7940457172946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99-4FAB-9F7B-8BB1001580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Tràmits!$C$1:$N$2</c:f>
              <c:strCache>
                <c:ptCount val="12"/>
                <c:pt idx="0">
                  <c:v>Gener</c:v>
                </c:pt>
                <c:pt idx="1">
                  <c:v>Febrer</c:v>
                </c:pt>
                <c:pt idx="2">
                  <c:v>Març</c:v>
                </c:pt>
                <c:pt idx="3">
                  <c:v>Abril</c:v>
                </c:pt>
                <c:pt idx="4">
                  <c:v>Maig </c:v>
                </c:pt>
                <c:pt idx="5">
                  <c:v>Juny</c:v>
                </c:pt>
                <c:pt idx="6">
                  <c:v>Juliol</c:v>
                </c:pt>
                <c:pt idx="7">
                  <c:v>Agost</c:v>
                </c:pt>
                <c:pt idx="8">
                  <c:v>Setembre</c:v>
                </c:pt>
                <c:pt idx="9">
                  <c:v>Octubre</c:v>
                </c:pt>
                <c:pt idx="10">
                  <c:v>Novembre</c:v>
                </c:pt>
                <c:pt idx="11">
                  <c:v>Desembre</c:v>
                </c:pt>
              </c:strCache>
            </c:strRef>
          </c:cat>
          <c:val>
            <c:numRef>
              <c:f>Tràmits!$C$4:$N$4</c:f>
              <c:numCache>
                <c:formatCode>#,##0</c:formatCode>
                <c:ptCount val="12"/>
                <c:pt idx="0">
                  <c:v>6857</c:v>
                </c:pt>
                <c:pt idx="1">
                  <c:v>6843</c:v>
                </c:pt>
                <c:pt idx="2">
                  <c:v>7834</c:v>
                </c:pt>
                <c:pt idx="3">
                  <c:v>5554</c:v>
                </c:pt>
                <c:pt idx="4">
                  <c:v>7458</c:v>
                </c:pt>
                <c:pt idx="5">
                  <c:v>6666</c:v>
                </c:pt>
                <c:pt idx="6">
                  <c:v>5875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799-4FAB-9F7B-8BB1001580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5163608"/>
        <c:axId val="805162624"/>
      </c:barChart>
      <c:catAx>
        <c:axId val="80516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805162624"/>
        <c:crosses val="autoZero"/>
        <c:auto val="1"/>
        <c:lblAlgn val="ctr"/>
        <c:lblOffset val="100"/>
        <c:noMultiLvlLbl val="0"/>
      </c:catAx>
      <c:valAx>
        <c:axId val="80516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s-ES" dirty="0"/>
                  <a:t>Núm. </a:t>
                </a:r>
                <a:r>
                  <a:rPr lang="es-ES" dirty="0" err="1"/>
                  <a:t>Tràmits</a:t>
                </a:r>
                <a:endParaRPr lang="es-ES" dirty="0"/>
              </a:p>
            </c:rich>
          </c:tx>
          <c:layout>
            <c:manualLayout>
              <c:xMode val="edge"/>
              <c:yMode val="edge"/>
              <c:x val="6.8341021698274393E-3"/>
              <c:y val="0.31924739816759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s-E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805163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72469243195484E-2"/>
          <c:y val="0.10400205311245117"/>
          <c:w val="0.8966724235918585"/>
          <c:h val="0.77656796663840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'Inserció laboral'!$C$28</c:f>
              <c:strCache>
                <c:ptCount val="1"/>
              </c:strCache>
            </c:strRef>
          </c:tx>
          <c:spPr>
            <a:solidFill>
              <a:srgbClr val="FFBDBD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9D9D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47-4C1D-BA4C-DEEE46D7E744}"/>
              </c:ext>
            </c:extLst>
          </c:dPt>
          <c:dPt>
            <c:idx val="1"/>
            <c:invertIfNegative val="0"/>
            <c:bubble3D val="0"/>
            <c:spPr>
              <a:solidFill>
                <a:srgbClr val="9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547-4C1D-BA4C-DEEE46D7E744}"/>
              </c:ext>
            </c:extLst>
          </c:dPt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547-4C1D-BA4C-DEEE46D7E744}"/>
                </c:ext>
              </c:extLst>
            </c:dLbl>
            <c:dLbl>
              <c:idx val="1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9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547-4C1D-BA4C-DEEE46D7E744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'Inserció laboral'!$B$29:$B$30</c:f>
              <c:strCache>
                <c:ptCount val="2"/>
                <c:pt idx="0">
                  <c:v>Any 2022</c:v>
                </c:pt>
                <c:pt idx="1">
                  <c:v>Any 2023</c:v>
                </c:pt>
              </c:strCache>
            </c:strRef>
          </c:cat>
          <c:val>
            <c:numRef>
              <c:f>'Inserció laboral'!$C$29:$C$30</c:f>
              <c:numCache>
                <c:formatCode>_-* #,##0_-;\-* #,##0_-;_-* "-"??_-;_-@_-</c:formatCode>
                <c:ptCount val="2"/>
                <c:pt idx="0">
                  <c:v>2337</c:v>
                </c:pt>
                <c:pt idx="1">
                  <c:v>1333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47-4C1D-BA4C-DEEE46D7E7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561608"/>
        <c:axId val="394561936"/>
      </c:barChart>
      <c:catAx>
        <c:axId val="39456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94561936"/>
        <c:crosses val="autoZero"/>
        <c:auto val="1"/>
        <c:lblAlgn val="ctr"/>
        <c:lblOffset val="100"/>
        <c:noMultiLvlLbl val="0"/>
      </c:catAx>
      <c:valAx>
        <c:axId val="394561936"/>
        <c:scaling>
          <c:orientation val="minMax"/>
          <c:max val="2400"/>
          <c:min val="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94561608"/>
        <c:crosses val="autoZero"/>
        <c:crossBetween val="between"/>
        <c:majorUnit val="1000"/>
        <c:minorUnit val="6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84B9812-A105-4B23-8A60-2BE7E9BE5A2C}" type="datetimeFigureOut">
              <a:rPr lang="ca-ES" altLang="ca-ES"/>
              <a:pPr>
                <a:defRPr/>
              </a:pPr>
              <a:t>19/9/2023</a:t>
            </a:fld>
            <a:endParaRPr lang="ca-ES" alt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 noProof="0"/>
              <a:t>Feu clic aquí per editar estils</a:t>
            </a:r>
          </a:p>
          <a:p>
            <a:pPr lvl="1"/>
            <a:r>
              <a:rPr lang="ca-ES" altLang="ca-ES" noProof="0"/>
              <a:t>Segon nivell</a:t>
            </a:r>
          </a:p>
          <a:p>
            <a:pPr lvl="2"/>
            <a:r>
              <a:rPr lang="ca-ES" altLang="ca-ES" noProof="0"/>
              <a:t>Tercer nivell</a:t>
            </a:r>
          </a:p>
          <a:p>
            <a:pPr lvl="3"/>
            <a:r>
              <a:rPr lang="ca-ES" altLang="ca-ES" noProof="0"/>
              <a:t>Quart nivell</a:t>
            </a:r>
          </a:p>
          <a:p>
            <a:pPr lvl="4"/>
            <a:r>
              <a:rPr lang="ca-ES" altLang="ca-ES" noProof="0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43B8F85-CDFA-4D72-8DF6-10F65C09308B}" type="slidenum">
              <a:rPr lang="ca-ES" altLang="ca-ES"/>
              <a:pPr>
                <a:defRPr/>
              </a:pPr>
              <a:t>‹#›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 i comiat">
    <p:bg>
      <p:bgPr>
        <a:blipFill dpi="0" rotWithShape="0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914400" y="3290400"/>
            <a:ext cx="10363200" cy="12528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916800" y="4827600"/>
            <a:ext cx="10363200" cy="763200"/>
          </a:xfrm>
        </p:spPr>
        <p:txBody>
          <a:bodyPr/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a-ES" dirty="0"/>
          </a:p>
        </p:txBody>
      </p:sp>
      <p:sp>
        <p:nvSpPr>
          <p:cNvPr id="5" name="Contenidor de número de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FBA1B6-DE4C-48B0-92DA-E18B4C2C376D}" type="slidenum">
              <a:rPr lang="ca-ES" altLang="ca-ES"/>
              <a:pPr>
                <a:defRPr/>
              </a:pPr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25859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ol i objectes sen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76250" y="404664"/>
            <a:ext cx="11284379" cy="506412"/>
          </a:xfrm>
        </p:spPr>
        <p:txBody>
          <a:bodyPr lIns="0"/>
          <a:lstStyle>
            <a:lvl1pPr>
              <a:defRPr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75200" y="1120467"/>
            <a:ext cx="11285429" cy="4612785"/>
          </a:xfrm>
        </p:spPr>
        <p:txBody>
          <a:bodyPr/>
          <a:lstStyle>
            <a:lvl1pPr marL="0" indent="0" algn="just">
              <a:buNone/>
              <a:defRPr sz="1200"/>
            </a:lvl1pPr>
            <a:lvl2pPr algn="just">
              <a:defRPr sz="1000"/>
            </a:lvl2pPr>
            <a:lvl3pPr algn="just">
              <a:defRPr sz="1000"/>
            </a:lvl3pPr>
            <a:lvl4pPr algn="just">
              <a:defRPr sz="1000"/>
            </a:lvl4pPr>
            <a:lvl5pPr algn="just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F4A1EC-13E4-4E12-8392-FCA503018D6C}" type="slidenum">
              <a:rPr lang="ca-ES" altLang="ca-ES"/>
              <a:pPr>
                <a:defRPr/>
              </a:pPr>
              <a:t>‹#›</a:t>
            </a:fld>
            <a:endParaRPr lang="ca-ES" altLang="ca-E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BB477C-ABC5-41B4-B7E7-7171948BA4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47" y="6417382"/>
            <a:ext cx="2044899" cy="26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2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D507C3-2A37-4B7F-820D-02881B02CF7B}" type="slidenum">
              <a:rPr lang="ca-ES" altLang="ca-ES"/>
              <a:pPr>
                <a:defRPr/>
              </a:pPr>
              <a:t>‹#›</a:t>
            </a:fld>
            <a:endParaRPr lang="ca-ES" altLang="ca-E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1CC89D-BEB7-452F-8578-BDED051477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47" y="6417382"/>
            <a:ext cx="2044899" cy="26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6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/>
          <p:cNvSpPr>
            <a:spLocks noGrp="1"/>
          </p:cNvSpPr>
          <p:nvPr>
            <p:ph type="title"/>
          </p:nvPr>
        </p:nvSpPr>
        <p:spPr bwMode="auto">
          <a:xfrm>
            <a:off x="476250" y="573088"/>
            <a:ext cx="114284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 dirty="0"/>
              <a:t>Feu clic aquí per editar l'estil</a:t>
            </a:r>
          </a:p>
        </p:txBody>
      </p:sp>
      <p:sp>
        <p:nvSpPr>
          <p:cNvPr id="1027" name="Contenidor de text 2"/>
          <p:cNvSpPr>
            <a:spLocks noGrp="1"/>
          </p:cNvSpPr>
          <p:nvPr>
            <p:ph type="body" idx="1"/>
          </p:nvPr>
        </p:nvSpPr>
        <p:spPr bwMode="auto">
          <a:xfrm>
            <a:off x="476250" y="2058988"/>
            <a:ext cx="11428413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estils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059863" y="6351588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solidFill>
                  <a:srgbClr val="898989"/>
                </a:solidFill>
                <a:latin typeface="+mj-lt"/>
              </a:defRPr>
            </a:lvl1pPr>
          </a:lstStyle>
          <a:p>
            <a:pPr>
              <a:defRPr/>
            </a:pPr>
            <a:fld id="{3B1D781F-E783-45E0-8134-EC4A6B764309}" type="slidenum">
              <a:rPr lang="ca-ES" altLang="ca-ES" smtClean="0"/>
              <a:pPr>
                <a:defRPr/>
              </a:pPr>
              <a:t>‹#›</a:t>
            </a:fld>
            <a:endParaRPr lang="ca-ES" altLang="ca-ES"/>
          </a:p>
        </p:txBody>
      </p:sp>
      <p:sp>
        <p:nvSpPr>
          <p:cNvPr id="7" name="Contenidor de títol 1">
            <a:extLst>
              <a:ext uri="{FF2B5EF4-FFF2-40B4-BE49-F238E27FC236}">
                <a16:creationId xmlns:a16="http://schemas.microsoft.com/office/drawing/2014/main" id="{01661B2D-1506-4C28-8369-052A3396668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76250" y="1079500"/>
            <a:ext cx="1142841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+mj-lt"/>
                <a:ea typeface="MS PGothic" panose="020B0600070205080204" pitchFamily="34" charset="-128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a-ES" altLang="ca-ES" sz="1800">
                <a:solidFill>
                  <a:schemeClr val="tx1">
                    <a:lumMod val="50000"/>
                    <a:lumOff val="50000"/>
                  </a:schemeClr>
                </a:solidFill>
              </a:rPr>
              <a:t>Feu clic aquí per editar l'estil</a:t>
            </a:r>
            <a:endParaRPr lang="ca-ES" altLang="ca-E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3CA388C6-EE8B-4282-8455-1989A6D815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47" y="6417382"/>
            <a:ext cx="2044899" cy="26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20" r:id="rId2"/>
    <p:sldLayoutId id="2147483723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C00000"/>
          </a:solidFill>
          <a:latin typeface="+mj-lt"/>
          <a:ea typeface="MS PGothic" panose="020B0600070205080204" pitchFamily="34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85750" indent="-2857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 2" panose="05020102010507070707" pitchFamily="18" charset="2"/>
        <a:buChar char=""/>
        <a:defRPr kern="1200">
          <a:solidFill>
            <a:schemeClr val="tx1"/>
          </a:solidFill>
          <a:latin typeface="+mj-lt"/>
          <a:ea typeface="MS PGothic" panose="020B0600070205080204" pitchFamily="34" charset="-128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3">
            <a:extLst>
              <a:ext uri="{FF2B5EF4-FFF2-40B4-BE49-F238E27FC236}">
                <a16:creationId xmlns:a16="http://schemas.microsoft.com/office/drawing/2014/main" id="{27980C19-E0C7-4AE2-896B-BC32A93AE6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83679" y="6351588"/>
            <a:ext cx="320983" cy="365125"/>
          </a:xfrm>
        </p:spPr>
        <p:txBody>
          <a:bodyPr/>
          <a:lstStyle/>
          <a:p>
            <a:pPr>
              <a:defRPr/>
            </a:pPr>
            <a:fld id="{36F4A1EC-13E4-4E12-8392-FCA503018D6C}" type="slidenum">
              <a:rPr lang="ca-ES" altLang="ca-E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</a:t>
            </a:fld>
            <a:endParaRPr lang="ca-ES" alt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72A3F9-A0A0-4707-BB08-DFC3E82E15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7" name="Títol 1">
            <a:extLst>
              <a:ext uri="{FF2B5EF4-FFF2-40B4-BE49-F238E27FC236}">
                <a16:creationId xmlns:a16="http://schemas.microsoft.com/office/drawing/2014/main" id="{1027E388-0FAE-419F-A661-A29A37CC5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20559"/>
            <a:ext cx="10515600" cy="1072423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</a:rPr>
              <a:t>RENDA GARANTIDA DE CIUTADANIA</a:t>
            </a:r>
            <a:endParaRPr lang="ca-ES" sz="3600" i="1" dirty="0">
              <a:solidFill>
                <a:schemeClr val="bg1"/>
              </a:solidFill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40BEB62E-ED13-4CA6-A436-CC84D6D3C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289" y="1163744"/>
            <a:ext cx="5033423" cy="156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B5ABAF3-1F92-46D1-A90E-D0D5991745AB}"/>
              </a:ext>
            </a:extLst>
          </p:cNvPr>
          <p:cNvSpPr txBox="1"/>
          <p:nvPr/>
        </p:nvSpPr>
        <p:spPr>
          <a:xfrm>
            <a:off x="5303912" y="6013034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a-ES" sz="1600" i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</a:rPr>
              <a:t>Setembre 2023</a:t>
            </a:r>
            <a:endParaRPr lang="ca-ES" sz="16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0F5CDC-F920-4BE6-A660-2732BD310162}"/>
              </a:ext>
            </a:extLst>
          </p:cNvPr>
          <p:cNvCxnSpPr>
            <a:cxnSpLocks/>
          </p:cNvCxnSpPr>
          <p:nvPr/>
        </p:nvCxnSpPr>
        <p:spPr>
          <a:xfrm>
            <a:off x="5303912" y="3153565"/>
            <a:ext cx="158417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áfico 10">
            <a:extLst>
              <a:ext uri="{FF2B5EF4-FFF2-40B4-BE49-F238E27FC236}">
                <a16:creationId xmlns:a16="http://schemas.microsoft.com/office/drawing/2014/main" id="{76D780F1-3500-41B7-BC33-9140AAAE36E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1646" r="4030"/>
          <a:stretch/>
        </p:blipFill>
        <p:spPr>
          <a:xfrm>
            <a:off x="5951984" y="0"/>
            <a:ext cx="6240016" cy="2438915"/>
          </a:xfrm>
          <a:prstGeom prst="rect">
            <a:avLst/>
          </a:prstGeom>
        </p:spPr>
      </p:pic>
      <p:pic>
        <p:nvPicPr>
          <p:cNvPr id="15" name="Gráfico 10">
            <a:extLst>
              <a:ext uri="{FF2B5EF4-FFF2-40B4-BE49-F238E27FC236}">
                <a16:creationId xmlns:a16="http://schemas.microsoft.com/office/drawing/2014/main" id="{25E6AA31-885C-45B8-81FC-328430067A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1646" r="4030"/>
          <a:stretch/>
        </p:blipFill>
        <p:spPr>
          <a:xfrm flipH="1" flipV="1">
            <a:off x="0" y="5341277"/>
            <a:ext cx="3880566" cy="1516722"/>
          </a:xfrm>
          <a:prstGeom prst="rect">
            <a:avLst/>
          </a:prstGeom>
        </p:spPr>
      </p:pic>
      <p:sp>
        <p:nvSpPr>
          <p:cNvPr id="11" name="Títol 1">
            <a:extLst>
              <a:ext uri="{FF2B5EF4-FFF2-40B4-BE49-F238E27FC236}">
                <a16:creationId xmlns:a16="http://schemas.microsoft.com/office/drawing/2014/main" id="{C1101F2C-FA07-4C15-AF48-478EDF22F831}"/>
              </a:ext>
            </a:extLst>
          </p:cNvPr>
          <p:cNvSpPr txBox="1">
            <a:spLocks/>
          </p:cNvSpPr>
          <p:nvPr/>
        </p:nvSpPr>
        <p:spPr bwMode="auto">
          <a:xfrm>
            <a:off x="838200" y="4874459"/>
            <a:ext cx="10515600" cy="496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+mj-lt"/>
                <a:ea typeface="MS PGothic" panose="020B0600070205080204" pitchFamily="34" charset="-128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ea typeface="MS PGothic" panose="020B0600070205080204" pitchFamily="34" charset="-128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a-E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</a:rPr>
              <a:t>Direcció General de Prestacions Socials</a:t>
            </a:r>
            <a:endParaRPr lang="ca-ES" sz="1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6075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7D19C88-070E-4040-BE23-800D5B918C61}"/>
              </a:ext>
            </a:extLst>
          </p:cNvPr>
          <p:cNvSpPr/>
          <p:nvPr/>
        </p:nvSpPr>
        <p:spPr>
          <a:xfrm>
            <a:off x="416336" y="947385"/>
            <a:ext cx="8537511" cy="2813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6000" rtlCol="0" anchor="ctr"/>
          <a:lstStyle/>
          <a:p>
            <a:r>
              <a:rPr lang="ca-ES" sz="16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Distribució geogràfica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D94F9-546C-45B1-AFFE-55AB2014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000" dirty="0">
                <a:latin typeface="Arial" panose="020B0604020202020204" pitchFamily="34" charset="0"/>
              </a:rPr>
              <a:t>03 | </a:t>
            </a:r>
            <a:r>
              <a:rPr lang="ca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Estat actual de l’RGC</a:t>
            </a:r>
          </a:p>
        </p:txBody>
      </p:sp>
      <p:sp>
        <p:nvSpPr>
          <p:cNvPr id="66" name="Slide Number Placeholder 3">
            <a:extLst>
              <a:ext uri="{FF2B5EF4-FFF2-40B4-BE49-F238E27FC236}">
                <a16:creationId xmlns:a16="http://schemas.microsoft.com/office/drawing/2014/main" id="{27980C19-E0C7-4AE2-896B-BC32A93AE6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83679" y="6351588"/>
            <a:ext cx="320983" cy="365125"/>
          </a:xfrm>
        </p:spPr>
        <p:txBody>
          <a:bodyPr/>
          <a:lstStyle/>
          <a:p>
            <a:pPr>
              <a:defRPr/>
            </a:pPr>
            <a:fld id="{36F4A1EC-13E4-4E12-8392-FCA503018D6C}" type="slidenum">
              <a:rPr lang="ca-ES" altLang="ca-ES" sz="10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10</a:t>
            </a:fld>
            <a:endParaRPr lang="ca-ES" alt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6D5E5B-BB36-49DE-A2BB-776589F8E82D}"/>
              </a:ext>
            </a:extLst>
          </p:cNvPr>
          <p:cNvSpPr/>
          <p:nvPr/>
        </p:nvSpPr>
        <p:spPr>
          <a:xfrm>
            <a:off x="0" y="1359740"/>
            <a:ext cx="1754156" cy="1306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3" descr=".">
            <a:extLst>
              <a:ext uri="{FF2B5EF4-FFF2-40B4-BE49-F238E27FC236}">
                <a16:creationId xmlns:a16="http://schemas.microsoft.com/office/drawing/2014/main" id="{4085C10B-3561-48DD-5B13-0A8868388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6" y="741178"/>
            <a:ext cx="7215871" cy="5784166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51D856C-3B0D-26C9-3D9C-AFAC3F3C1FE2}"/>
              </a:ext>
            </a:extLst>
          </p:cNvPr>
          <p:cNvGrpSpPr/>
          <p:nvPr/>
        </p:nvGrpSpPr>
        <p:grpSpPr>
          <a:xfrm>
            <a:off x="7680176" y="2985190"/>
            <a:ext cx="2213992" cy="2213988"/>
            <a:chOff x="6174244" y="3498450"/>
            <a:chExt cx="1781944" cy="178194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81CEA0F-B94B-999B-331A-37D1C6815469}"/>
                </a:ext>
              </a:extLst>
            </p:cNvPr>
            <p:cNvSpPr/>
            <p:nvPr/>
          </p:nvSpPr>
          <p:spPr>
            <a:xfrm>
              <a:off x="6174244" y="3498450"/>
              <a:ext cx="1781944" cy="178194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18909CF-1801-4906-D8C6-45828371B1A7}"/>
                </a:ext>
              </a:extLst>
            </p:cNvPr>
            <p:cNvSpPr/>
            <p:nvPr/>
          </p:nvSpPr>
          <p:spPr>
            <a:xfrm>
              <a:off x="6612951" y="3937156"/>
              <a:ext cx="904531" cy="904530"/>
            </a:xfrm>
            <a:prstGeom prst="ellipse">
              <a:avLst/>
            </a:prstGeom>
            <a:solidFill>
              <a:srgbClr val="681C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ca-ES" sz="1500" dirty="0"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72%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5686A5B-0679-5819-ACC0-CF2B5FE79D03}"/>
              </a:ext>
            </a:extLst>
          </p:cNvPr>
          <p:cNvSpPr txBox="1"/>
          <p:nvPr/>
        </p:nvSpPr>
        <p:spPr>
          <a:xfrm>
            <a:off x="8828371" y="4657754"/>
            <a:ext cx="19198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a-ES" sz="16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74.822</a:t>
            </a:r>
            <a:r>
              <a:rPr lang="ca-ES" sz="14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 </a:t>
            </a:r>
            <a:r>
              <a:rPr lang="ca-ES" sz="1050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expedients</a:t>
            </a:r>
            <a:endParaRPr lang="ca-E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6A56681-50F7-116B-C730-0BFB135434DD}"/>
              </a:ext>
            </a:extLst>
          </p:cNvPr>
          <p:cNvGrpSpPr/>
          <p:nvPr/>
        </p:nvGrpSpPr>
        <p:grpSpPr>
          <a:xfrm>
            <a:off x="6124818" y="2243605"/>
            <a:ext cx="876998" cy="876996"/>
            <a:chOff x="6174244" y="3498450"/>
            <a:chExt cx="1781944" cy="178194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C159F9D-8553-A481-751D-87439291037D}"/>
                </a:ext>
              </a:extLst>
            </p:cNvPr>
            <p:cNvSpPr/>
            <p:nvPr/>
          </p:nvSpPr>
          <p:spPr>
            <a:xfrm>
              <a:off x="6174244" y="3498450"/>
              <a:ext cx="1781944" cy="178194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719C2A1-7146-BF37-9663-73293ADD314D}"/>
                </a:ext>
              </a:extLst>
            </p:cNvPr>
            <p:cNvSpPr/>
            <p:nvPr/>
          </p:nvSpPr>
          <p:spPr>
            <a:xfrm>
              <a:off x="6612951" y="3937156"/>
              <a:ext cx="904531" cy="904530"/>
            </a:xfrm>
            <a:prstGeom prst="ellipse">
              <a:avLst/>
            </a:prstGeom>
            <a:solidFill>
              <a:srgbClr val="681C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a-ES" sz="1500" dirty="0"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5%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030B816-BE44-9214-8C37-08F4D201C429}"/>
              </a:ext>
            </a:extLst>
          </p:cNvPr>
          <p:cNvGrpSpPr/>
          <p:nvPr/>
        </p:nvGrpSpPr>
        <p:grpSpPr>
          <a:xfrm>
            <a:off x="5253980" y="5564222"/>
            <a:ext cx="753202" cy="753200"/>
            <a:chOff x="6174244" y="3498450"/>
            <a:chExt cx="1781944" cy="178194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8F34A1C-A37E-A90D-A711-CFFA8D94C248}"/>
                </a:ext>
              </a:extLst>
            </p:cNvPr>
            <p:cNvSpPr/>
            <p:nvPr/>
          </p:nvSpPr>
          <p:spPr>
            <a:xfrm>
              <a:off x="6174244" y="3498450"/>
              <a:ext cx="1781944" cy="178194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EC21B91-1919-A59C-5F86-ED8930272627}"/>
                </a:ext>
              </a:extLst>
            </p:cNvPr>
            <p:cNvSpPr/>
            <p:nvPr/>
          </p:nvSpPr>
          <p:spPr>
            <a:xfrm>
              <a:off x="6645549" y="3969758"/>
              <a:ext cx="839333" cy="839329"/>
            </a:xfrm>
            <a:prstGeom prst="ellipse">
              <a:avLst/>
            </a:prstGeom>
            <a:solidFill>
              <a:srgbClr val="681C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a-ES" sz="1200" dirty="0"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3%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B719A9F-DBD4-0CF9-021E-A4ECC98E0BCA}"/>
              </a:ext>
            </a:extLst>
          </p:cNvPr>
          <p:cNvGrpSpPr/>
          <p:nvPr/>
        </p:nvGrpSpPr>
        <p:grpSpPr>
          <a:xfrm>
            <a:off x="6445888" y="4459214"/>
            <a:ext cx="1011606" cy="1011604"/>
            <a:chOff x="6174244" y="3498450"/>
            <a:chExt cx="1781944" cy="1781941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A2AD89B-9A3F-99BB-F90B-AB2C320243D6}"/>
                </a:ext>
              </a:extLst>
            </p:cNvPr>
            <p:cNvSpPr/>
            <p:nvPr/>
          </p:nvSpPr>
          <p:spPr>
            <a:xfrm>
              <a:off x="6174244" y="3498450"/>
              <a:ext cx="1781944" cy="178194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5E42DC7-B34A-EE97-E2FF-661546AD7264}"/>
                </a:ext>
              </a:extLst>
            </p:cNvPr>
            <p:cNvSpPr/>
            <p:nvPr/>
          </p:nvSpPr>
          <p:spPr>
            <a:xfrm>
              <a:off x="6543042" y="3867247"/>
              <a:ext cx="1044348" cy="1044348"/>
            </a:xfrm>
            <a:prstGeom prst="ellipse">
              <a:avLst/>
            </a:prstGeom>
            <a:solidFill>
              <a:srgbClr val="681C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a-ES" sz="1500" dirty="0"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10%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6B42D-BFC0-FBEB-2F9C-31DFFF22FFBA}"/>
              </a:ext>
            </a:extLst>
          </p:cNvPr>
          <p:cNvSpPr>
            <a:spLocks/>
          </p:cNvSpPr>
          <p:nvPr/>
        </p:nvSpPr>
        <p:spPr bwMode="auto">
          <a:xfrm>
            <a:off x="6495425" y="2865805"/>
            <a:ext cx="1320897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ca-ES" sz="16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5.603</a:t>
            </a:r>
            <a:r>
              <a:rPr lang="ca-ES" sz="14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 </a:t>
            </a:r>
            <a:r>
              <a:rPr lang="ca-ES" sz="1050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expedients</a:t>
            </a:r>
            <a:endParaRPr lang="ca-E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1A449A-8CAB-70B9-3046-2819BA8A31A2}"/>
              </a:ext>
            </a:extLst>
          </p:cNvPr>
          <p:cNvSpPr>
            <a:spLocks/>
          </p:cNvSpPr>
          <p:nvPr/>
        </p:nvSpPr>
        <p:spPr bwMode="auto">
          <a:xfrm>
            <a:off x="6989314" y="5188456"/>
            <a:ext cx="133893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ca-ES" sz="16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10.073</a:t>
            </a:r>
            <a:r>
              <a:rPr lang="ca-ES" sz="14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 </a:t>
            </a:r>
            <a:r>
              <a:rPr lang="ca-ES" sz="1050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expedients</a:t>
            </a:r>
            <a:endParaRPr lang="ca-E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F157906-D16A-19E7-E9D3-F9D4867AF9BE}"/>
              </a:ext>
            </a:extLst>
          </p:cNvPr>
          <p:cNvSpPr>
            <a:spLocks/>
          </p:cNvSpPr>
          <p:nvPr/>
        </p:nvSpPr>
        <p:spPr bwMode="auto">
          <a:xfrm>
            <a:off x="5702498" y="6103154"/>
            <a:ext cx="1225596" cy="21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ca-ES" sz="16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3.264</a:t>
            </a:r>
            <a:r>
              <a:rPr lang="ca-ES" sz="14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 </a:t>
            </a:r>
            <a:r>
              <a:rPr lang="ca-ES" sz="1050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expedients</a:t>
            </a:r>
            <a:endParaRPr lang="ca-E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7E02369-37A4-7F20-004B-64B71271C657}"/>
              </a:ext>
            </a:extLst>
          </p:cNvPr>
          <p:cNvGrpSpPr/>
          <p:nvPr/>
        </p:nvGrpSpPr>
        <p:grpSpPr>
          <a:xfrm>
            <a:off x="9788300" y="2141035"/>
            <a:ext cx="1011606" cy="1011604"/>
            <a:chOff x="6174244" y="3498450"/>
            <a:chExt cx="1781944" cy="178194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362B056-E620-BC75-7CBC-2F99E32D9B15}"/>
                </a:ext>
              </a:extLst>
            </p:cNvPr>
            <p:cNvSpPr/>
            <p:nvPr/>
          </p:nvSpPr>
          <p:spPr>
            <a:xfrm>
              <a:off x="6174244" y="3498450"/>
              <a:ext cx="1781944" cy="178194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83EC090-47A0-BA34-2FBC-56DF3A0AD480}"/>
                </a:ext>
              </a:extLst>
            </p:cNvPr>
            <p:cNvSpPr/>
            <p:nvPr/>
          </p:nvSpPr>
          <p:spPr>
            <a:xfrm>
              <a:off x="6543042" y="3867247"/>
              <a:ext cx="1044348" cy="1044348"/>
            </a:xfrm>
            <a:prstGeom prst="ellipse">
              <a:avLst/>
            </a:prstGeom>
            <a:solidFill>
              <a:srgbClr val="681C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a-ES" sz="1500" dirty="0"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10%</a:t>
              </a: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A535946D-7409-E567-EB7D-96231F8BB9EA}"/>
              </a:ext>
            </a:extLst>
          </p:cNvPr>
          <p:cNvSpPr>
            <a:spLocks/>
          </p:cNvSpPr>
          <p:nvPr/>
        </p:nvSpPr>
        <p:spPr bwMode="auto">
          <a:xfrm>
            <a:off x="10521737" y="2758477"/>
            <a:ext cx="1442064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ca-ES" sz="16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9.962</a:t>
            </a:r>
            <a:r>
              <a:rPr lang="ca-ES" sz="14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 </a:t>
            </a:r>
            <a:r>
              <a:rPr lang="ca-ES" sz="1050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expedients</a:t>
            </a:r>
            <a:endParaRPr lang="ca-E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83E631B-0512-FB25-EE61-D78808DFF4F8}"/>
              </a:ext>
            </a:extLst>
          </p:cNvPr>
          <p:cNvSpPr/>
          <p:nvPr/>
        </p:nvSpPr>
        <p:spPr>
          <a:xfrm>
            <a:off x="1202774" y="2246347"/>
            <a:ext cx="3481595" cy="245662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6000" rtlCol="0" anchor="ctr"/>
          <a:lstStyle/>
          <a:p>
            <a:r>
              <a:rPr lang="ca-ES" sz="2400" dirty="0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Del total de </a:t>
            </a:r>
            <a:r>
              <a:rPr lang="ca-ES" sz="2400" b="1" dirty="0">
                <a:solidFill>
                  <a:srgbClr val="681C25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103.724 expedients</a:t>
            </a:r>
            <a:r>
              <a:rPr lang="ca-ES" sz="2400" dirty="0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 vigents al juliol de l’any 2023, el </a:t>
            </a:r>
            <a:r>
              <a:rPr lang="ca-ES" sz="2400" b="1" dirty="0">
                <a:solidFill>
                  <a:srgbClr val="681C25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72 % </a:t>
            </a:r>
            <a:r>
              <a:rPr lang="ca-ES" sz="2400" dirty="0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es concentra a les </a:t>
            </a:r>
            <a:r>
              <a:rPr lang="ca-ES" sz="2400" b="1" dirty="0">
                <a:solidFill>
                  <a:srgbClr val="681C25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comarques de Barcelona 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A718164-A1ED-A41F-A00F-D80B394F74BC}"/>
              </a:ext>
            </a:extLst>
          </p:cNvPr>
          <p:cNvCxnSpPr>
            <a:cxnSpLocks/>
          </p:cNvCxnSpPr>
          <p:nvPr/>
        </p:nvCxnSpPr>
        <p:spPr>
          <a:xfrm>
            <a:off x="1087033" y="2395438"/>
            <a:ext cx="0" cy="215854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3E321EBD-2EAE-9CC1-0F0F-E65FD3CA17B4}"/>
              </a:ext>
            </a:extLst>
          </p:cNvPr>
          <p:cNvSpPr>
            <a:spLocks/>
          </p:cNvSpPr>
          <p:nvPr/>
        </p:nvSpPr>
        <p:spPr bwMode="auto">
          <a:xfrm>
            <a:off x="5905646" y="1971069"/>
            <a:ext cx="1693216" cy="26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r">
              <a:spcAft>
                <a:spcPts val="0"/>
              </a:spcAft>
            </a:pPr>
            <a:r>
              <a:rPr lang="ca-ES" sz="1100" b="1" spc="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COMARQUES LLEIDA</a:t>
            </a:r>
            <a:endParaRPr lang="ca-ES" sz="1400" b="1" spc="2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6616EB5-D0AE-2C27-2E42-5FB707CCE010}"/>
              </a:ext>
            </a:extLst>
          </p:cNvPr>
          <p:cNvSpPr>
            <a:spLocks/>
          </p:cNvSpPr>
          <p:nvPr/>
        </p:nvSpPr>
        <p:spPr bwMode="auto">
          <a:xfrm>
            <a:off x="10748229" y="3175613"/>
            <a:ext cx="1693366" cy="384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ca-ES" sz="1100" b="1" spc="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COMARQUES GIRONA</a:t>
            </a:r>
            <a:endParaRPr lang="ca-ES" sz="1400" b="1" spc="2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46FFB37-83D0-449E-79E8-32257A46355F}"/>
              </a:ext>
            </a:extLst>
          </p:cNvPr>
          <p:cNvSpPr>
            <a:spLocks/>
          </p:cNvSpPr>
          <p:nvPr/>
        </p:nvSpPr>
        <p:spPr bwMode="auto">
          <a:xfrm>
            <a:off x="9498998" y="5178559"/>
            <a:ext cx="2181442" cy="280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ca-ES" sz="1100" b="1" spc="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COMARQUES BARCELONA</a:t>
            </a:r>
            <a:endParaRPr lang="ca-ES" sz="1400" b="1" spc="2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03EBB7-A150-2849-B0A9-235DAE86989C}"/>
              </a:ext>
            </a:extLst>
          </p:cNvPr>
          <p:cNvSpPr>
            <a:spLocks/>
          </p:cNvSpPr>
          <p:nvPr/>
        </p:nvSpPr>
        <p:spPr bwMode="auto">
          <a:xfrm>
            <a:off x="6977971" y="5659893"/>
            <a:ext cx="2619927" cy="242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ca-ES" sz="1100" b="1" spc="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COMARQUES </a:t>
            </a:r>
            <a:br>
              <a:rPr lang="ca-ES" sz="1100" b="1" spc="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</a:br>
            <a:r>
              <a:rPr lang="ca-ES" sz="1100" b="1" spc="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TARRAGONA</a:t>
            </a:r>
            <a:endParaRPr lang="ca-ES" sz="1400" b="1" spc="2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9E21048-D333-555A-4F6E-59BF695FF13B}"/>
              </a:ext>
            </a:extLst>
          </p:cNvPr>
          <p:cNvSpPr>
            <a:spLocks/>
          </p:cNvSpPr>
          <p:nvPr/>
        </p:nvSpPr>
        <p:spPr bwMode="auto">
          <a:xfrm>
            <a:off x="4358852" y="5469379"/>
            <a:ext cx="1649322" cy="242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ca-ES" sz="1100" b="1" spc="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TERRES DE L’EBRE</a:t>
            </a:r>
            <a:endParaRPr lang="ca-ES" sz="1400" b="1" spc="2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2A68082-050B-0CB1-EEE6-8F35F00DDDB4}"/>
              </a:ext>
            </a:extLst>
          </p:cNvPr>
          <p:cNvGrpSpPr/>
          <p:nvPr/>
        </p:nvGrpSpPr>
        <p:grpSpPr>
          <a:xfrm>
            <a:off x="8328248" y="556686"/>
            <a:ext cx="2867223" cy="964807"/>
            <a:chOff x="857934" y="1880031"/>
            <a:chExt cx="2799013" cy="964807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101FC94-2FE2-B732-21A4-68A6D96A27A3}"/>
                </a:ext>
              </a:extLst>
            </p:cNvPr>
            <p:cNvSpPr/>
            <p:nvPr/>
          </p:nvSpPr>
          <p:spPr bwMode="gray">
            <a:xfrm>
              <a:off x="857934" y="1880031"/>
              <a:ext cx="2799013" cy="96480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 rtlCol="0" anchor="ctr">
              <a:spAutoFit/>
            </a:bodyPr>
            <a:lstStyle/>
            <a:p>
              <a:pPr defTabSz="946094">
                <a:spcAft>
                  <a:spcPts val="1500"/>
                </a:spcAft>
              </a:pPr>
              <a:r>
                <a:rPr lang="ca-ES" sz="2400" b="1" dirty="0">
                  <a:solidFill>
                    <a:srgbClr val="681C25"/>
                  </a:solidFill>
                  <a:latin typeface="Arial" panose="020B0604020202020204" pitchFamily="34" charset="0"/>
                  <a:ea typeface="Open Sans Extrabold" panose="020B0906030804020204" pitchFamily="34" charset="0"/>
                  <a:cs typeface="Arial" panose="020B0604020202020204" pitchFamily="34" charset="0"/>
                </a:rPr>
                <a:t>2,11%</a:t>
              </a:r>
            </a:p>
            <a:p>
              <a:pPr defTabSz="946094">
                <a:lnSpc>
                  <a:spcPct val="106000"/>
                </a:lnSpc>
              </a:pPr>
              <a:r>
                <a:rPr lang="ca-ES" sz="1050" b="1" spc="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Percentatge de perceptors de l’RGC sobre el total de població de Catalunya 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D895F261-0C4F-91F5-DFE5-66E7B5627C32}"/>
                </a:ext>
              </a:extLst>
            </p:cNvPr>
            <p:cNvCxnSpPr>
              <a:cxnSpLocks/>
            </p:cNvCxnSpPr>
            <p:nvPr/>
          </p:nvCxnSpPr>
          <p:spPr>
            <a:xfrm>
              <a:off x="857934" y="2360611"/>
              <a:ext cx="2671209" cy="0"/>
            </a:xfrm>
            <a:prstGeom prst="line">
              <a:avLst/>
            </a:prstGeom>
            <a:ln w="63500">
              <a:solidFill>
                <a:srgbClr val="681C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31785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94F9-546C-45B1-AFFE-55AB2014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000" dirty="0">
                <a:latin typeface="Arial" panose="020B0604020202020204" pitchFamily="34" charset="0"/>
              </a:rPr>
              <a:t>03 | </a:t>
            </a:r>
            <a:r>
              <a:rPr lang="ca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Estat actual de l’RGC</a:t>
            </a:r>
          </a:p>
        </p:txBody>
      </p:sp>
      <p:sp>
        <p:nvSpPr>
          <p:cNvPr id="66" name="Slide Number Placeholder 3">
            <a:extLst>
              <a:ext uri="{FF2B5EF4-FFF2-40B4-BE49-F238E27FC236}">
                <a16:creationId xmlns:a16="http://schemas.microsoft.com/office/drawing/2014/main" id="{27980C19-E0C7-4AE2-896B-BC32A93AE6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83679" y="6351588"/>
            <a:ext cx="320983" cy="365125"/>
          </a:xfrm>
        </p:spPr>
        <p:txBody>
          <a:bodyPr/>
          <a:lstStyle/>
          <a:p>
            <a:pPr>
              <a:defRPr/>
            </a:pPr>
            <a:fld id="{36F4A1EC-13E4-4E12-8392-FCA503018D6C}" type="slidenum">
              <a:rPr lang="ca-ES" altLang="ca-ES" sz="10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11</a:t>
            </a:fld>
            <a:endParaRPr lang="ca-ES" alt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180FBF0-25F7-4F4E-B4F8-7F6E59562171}"/>
              </a:ext>
            </a:extLst>
          </p:cNvPr>
          <p:cNvSpPr/>
          <p:nvPr/>
        </p:nvSpPr>
        <p:spPr>
          <a:xfrm>
            <a:off x="0" y="1359740"/>
            <a:ext cx="1754156" cy="1306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A8F9EF61-272F-49CC-A6C0-3651F0E1CDE1}"/>
              </a:ext>
            </a:extLst>
          </p:cNvPr>
          <p:cNvSpPr/>
          <p:nvPr/>
        </p:nvSpPr>
        <p:spPr>
          <a:xfrm>
            <a:off x="416336" y="947385"/>
            <a:ext cx="8537511" cy="2813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6000" rtlCol="0" anchor="ctr"/>
          <a:lstStyle/>
          <a:p>
            <a:r>
              <a:rPr lang="ca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Principals motius d’incompliment de requisits de l’RGC</a:t>
            </a:r>
          </a:p>
        </p:txBody>
      </p:sp>
      <p:graphicFrame>
        <p:nvGraphicFramePr>
          <p:cNvPr id="107" name="Table 106">
            <a:extLst>
              <a:ext uri="{FF2B5EF4-FFF2-40B4-BE49-F238E27FC236}">
                <a16:creationId xmlns:a16="http://schemas.microsoft.com/office/drawing/2014/main" id="{885BAE7E-E16F-4B61-8652-8B8CF8960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571185"/>
              </p:ext>
            </p:extLst>
          </p:nvPr>
        </p:nvGraphicFramePr>
        <p:xfrm>
          <a:off x="569463" y="1733756"/>
          <a:ext cx="4142642" cy="4559472"/>
        </p:xfrm>
        <a:graphic>
          <a:graphicData uri="http://schemas.openxmlformats.org/drawingml/2006/table">
            <a:tbl>
              <a:tblPr/>
              <a:tblGrid>
                <a:gridCol w="4142642">
                  <a:extLst>
                    <a:ext uri="{9D8B030D-6E8A-4147-A177-3AD203B41FA5}">
                      <a16:colId xmlns:a16="http://schemas.microsoft.com/office/drawing/2014/main" val="2216697405"/>
                    </a:ext>
                  </a:extLst>
                </a:gridCol>
              </a:tblGrid>
              <a:tr h="379956">
                <a:tc>
                  <a:txBody>
                    <a:bodyPr/>
                    <a:lstStyle>
                      <a:lvl1pPr marL="698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acreditar la insuficiència d'ingressos</a:t>
                      </a:r>
                    </a:p>
                  </a:txBody>
                  <a:tcPr marL="0" marR="0" marT="6223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560999"/>
                  </a:ext>
                </a:extLst>
              </a:tr>
              <a:tr h="379956">
                <a:tc>
                  <a:txBody>
                    <a:bodyPr/>
                    <a:lstStyle>
                      <a:lvl1pPr marL="698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Superar els ingressos establerts en la Llei</a:t>
                      </a:r>
                    </a:p>
                  </a:txBody>
                  <a:tcPr marL="0" marR="0" marT="62865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6130552"/>
                  </a:ext>
                </a:extLst>
              </a:tr>
              <a:tr h="379956">
                <a:tc>
                  <a:txBody>
                    <a:bodyPr/>
                    <a:lstStyle>
                      <a:lvl1pPr marL="698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Tenir dret a prestació pública o ajuts</a:t>
                      </a:r>
                    </a:p>
                  </a:txBody>
                  <a:tcPr marL="0" marR="0" marT="62865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0203039"/>
                  </a:ext>
                </a:extLst>
              </a:tr>
              <a:tr h="379956">
                <a:tc>
                  <a:txBody>
                    <a:bodyPr/>
                    <a:lstStyle>
                      <a:lvl1pPr marL="698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ser beneficiari de pensió en la modalitat no contributiva</a:t>
                      </a:r>
                    </a:p>
                  </a:txBody>
                  <a:tcPr marL="0" marR="0" marT="62865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9538286"/>
                  </a:ext>
                </a:extLst>
              </a:tr>
              <a:tr h="379956">
                <a:tc>
                  <a:txBody>
                    <a:bodyPr/>
                    <a:lstStyle>
                      <a:lvl1pPr marL="698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acreditar la unitat familiar</a:t>
                      </a:r>
                    </a:p>
                  </a:txBody>
                  <a:tcPr marL="0" marR="0" marT="62865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005345"/>
                  </a:ext>
                </a:extLst>
              </a:tr>
              <a:tr h="379956">
                <a:tc>
                  <a:txBody>
                    <a:bodyPr/>
                    <a:lstStyle>
                      <a:lvl1pPr marL="698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acreditar la residència continuada i efectiva a Catalunya</a:t>
                      </a:r>
                    </a:p>
                  </a:txBody>
                  <a:tcPr marL="0" marR="0" marT="10668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436685"/>
                  </a:ext>
                </a:extLst>
              </a:tr>
              <a:tr h="379956">
                <a:tc>
                  <a:txBody>
                    <a:bodyPr/>
                    <a:lstStyle>
                      <a:lvl1pPr marL="698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Tenir béns mobles i béns immobles suficients</a:t>
                      </a:r>
                    </a:p>
                  </a:txBody>
                  <a:tcPr marL="0" marR="0" marT="118745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7759"/>
                  </a:ext>
                </a:extLst>
              </a:tr>
              <a:tr h="379956">
                <a:tc>
                  <a:txBody>
                    <a:bodyPr/>
                    <a:lstStyle>
                      <a:lvl1pPr marL="698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Altres</a:t>
                      </a:r>
                    </a:p>
                  </a:txBody>
                  <a:tcPr marL="0" marR="0" marT="10033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479248"/>
                  </a:ext>
                </a:extLst>
              </a:tr>
              <a:tr h="379956">
                <a:tc>
                  <a:txBody>
                    <a:bodyPr/>
                    <a:lstStyle>
                      <a:lvl1pPr marL="698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Treball a jornada completa del titular o beneficiari</a:t>
                      </a:r>
                    </a:p>
                  </a:txBody>
                  <a:tcPr marL="0" marR="0" marT="6350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233206"/>
                  </a:ext>
                </a:extLst>
              </a:tr>
              <a:tr h="379956">
                <a:tc>
                  <a:txBody>
                    <a:bodyPr/>
                    <a:lstStyle>
                      <a:lvl1pPr marL="698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Contracte a temps parcial del titular o beneficiari i no ser família  monoparental</a:t>
                      </a:r>
                    </a:p>
                  </a:txBody>
                  <a:tcPr marL="0" marR="0" marT="8255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428391"/>
                  </a:ext>
                </a:extLst>
              </a:tr>
              <a:tr h="379956">
                <a:tc>
                  <a:txBody>
                    <a:bodyPr/>
                    <a:lstStyle>
                      <a:lvl1pPr marL="698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Haver causat baixa voluntària d'una feina en els 12 mesos  anteriors</a:t>
                      </a:r>
                    </a:p>
                  </a:txBody>
                  <a:tcPr marL="0" marR="0" marT="8255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352966"/>
                  </a:ext>
                </a:extLst>
              </a:tr>
              <a:tr h="379956">
                <a:tc>
                  <a:txBody>
                    <a:bodyPr/>
                    <a:lstStyle>
                      <a:lvl1pPr marL="698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9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Tenir una altra sol·licitud presentada o expedient vigent</a:t>
                      </a:r>
                    </a:p>
                  </a:txBody>
                  <a:tcPr marL="0" marR="0" marT="117475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376583"/>
                  </a:ext>
                </a:extLst>
              </a:tr>
            </a:tbl>
          </a:graphicData>
        </a:graphic>
      </p:graphicFrame>
      <p:sp>
        <p:nvSpPr>
          <p:cNvPr id="121" name="Rectangle 120">
            <a:extLst>
              <a:ext uri="{FF2B5EF4-FFF2-40B4-BE49-F238E27FC236}">
                <a16:creationId xmlns:a16="http://schemas.microsoft.com/office/drawing/2014/main" id="{879EC24B-9AA1-4CC7-A887-CE6E52566802}"/>
              </a:ext>
            </a:extLst>
          </p:cNvPr>
          <p:cNvSpPr/>
          <p:nvPr/>
        </p:nvSpPr>
        <p:spPr>
          <a:xfrm>
            <a:off x="569462" y="1670396"/>
            <a:ext cx="7092000" cy="4644000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06" name="Chart 105">
            <a:extLst>
              <a:ext uri="{FF2B5EF4-FFF2-40B4-BE49-F238E27FC236}">
                <a16:creationId xmlns:a16="http://schemas.microsoft.com/office/drawing/2014/main" id="{508478CF-54CE-483C-9E3C-67C0E44AFB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8770969"/>
              </p:ext>
            </p:extLst>
          </p:nvPr>
        </p:nvGraphicFramePr>
        <p:xfrm>
          <a:off x="4808823" y="1573685"/>
          <a:ext cx="3087377" cy="48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8" name="TextBox 107">
            <a:extLst>
              <a:ext uri="{FF2B5EF4-FFF2-40B4-BE49-F238E27FC236}">
                <a16:creationId xmlns:a16="http://schemas.microsoft.com/office/drawing/2014/main" id="{98029E14-359B-4920-9622-A48BE35187C6}"/>
              </a:ext>
            </a:extLst>
          </p:cNvPr>
          <p:cNvSpPr txBox="1"/>
          <p:nvPr/>
        </p:nvSpPr>
        <p:spPr>
          <a:xfrm>
            <a:off x="7000823" y="1726143"/>
            <a:ext cx="616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24%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8CBB096-20B0-4F5C-9F3E-6AD6B2C78DF4}"/>
              </a:ext>
            </a:extLst>
          </p:cNvPr>
          <p:cNvSpPr txBox="1"/>
          <p:nvPr/>
        </p:nvSpPr>
        <p:spPr>
          <a:xfrm>
            <a:off x="6969291" y="2129632"/>
            <a:ext cx="616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23%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F91C95F-ED6D-4C78-B8D2-5E37450091E3}"/>
              </a:ext>
            </a:extLst>
          </p:cNvPr>
          <p:cNvSpPr txBox="1"/>
          <p:nvPr/>
        </p:nvSpPr>
        <p:spPr>
          <a:xfrm>
            <a:off x="5848695" y="2509723"/>
            <a:ext cx="616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11%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5A849AF-C3D7-4370-B4C6-B695629B1B79}"/>
              </a:ext>
            </a:extLst>
          </p:cNvPr>
          <p:cNvSpPr txBox="1"/>
          <p:nvPr/>
        </p:nvSpPr>
        <p:spPr>
          <a:xfrm>
            <a:off x="5674008" y="2983283"/>
            <a:ext cx="616455" cy="1628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E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9%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DFC5DE6-E8C2-4DD8-A8FE-70715DAAF7D8}"/>
              </a:ext>
            </a:extLst>
          </p:cNvPr>
          <p:cNvSpPr txBox="1"/>
          <p:nvPr/>
        </p:nvSpPr>
        <p:spPr>
          <a:xfrm>
            <a:off x="5440296" y="3365649"/>
            <a:ext cx="616455" cy="1628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E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7%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CA9AF58-A325-4D7B-9000-EF29BB072B6C}"/>
              </a:ext>
            </a:extLst>
          </p:cNvPr>
          <p:cNvSpPr txBox="1"/>
          <p:nvPr/>
        </p:nvSpPr>
        <p:spPr>
          <a:xfrm>
            <a:off x="5440296" y="3748015"/>
            <a:ext cx="616455" cy="1628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E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7%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43A05B4-427E-45E8-93D5-6B678D3FAD18}"/>
              </a:ext>
            </a:extLst>
          </p:cNvPr>
          <p:cNvSpPr txBox="1"/>
          <p:nvPr/>
        </p:nvSpPr>
        <p:spPr>
          <a:xfrm>
            <a:off x="5313414" y="4130381"/>
            <a:ext cx="616455" cy="1628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E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3B4FBAD-C08C-44C1-B3A4-5117B9AF88A6}"/>
              </a:ext>
            </a:extLst>
          </p:cNvPr>
          <p:cNvSpPr txBox="1"/>
          <p:nvPr/>
        </p:nvSpPr>
        <p:spPr>
          <a:xfrm>
            <a:off x="5175662" y="4512747"/>
            <a:ext cx="616455" cy="1628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E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526B552-EDA3-429C-9C58-2C908402D05C}"/>
              </a:ext>
            </a:extLst>
          </p:cNvPr>
          <p:cNvSpPr txBox="1"/>
          <p:nvPr/>
        </p:nvSpPr>
        <p:spPr>
          <a:xfrm>
            <a:off x="5104715" y="4895113"/>
            <a:ext cx="616455" cy="1628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E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39CFAAD-37DB-4D55-BF7C-85761C87CD44}"/>
              </a:ext>
            </a:extLst>
          </p:cNvPr>
          <p:cNvSpPr txBox="1"/>
          <p:nvPr/>
        </p:nvSpPr>
        <p:spPr>
          <a:xfrm>
            <a:off x="5015880" y="5277479"/>
            <a:ext cx="616455" cy="1628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E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0CB12A5-1A61-4926-B349-B9C2549624DB}"/>
              </a:ext>
            </a:extLst>
          </p:cNvPr>
          <p:cNvSpPr txBox="1"/>
          <p:nvPr/>
        </p:nvSpPr>
        <p:spPr>
          <a:xfrm>
            <a:off x="5015880" y="5659845"/>
            <a:ext cx="616455" cy="1628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E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4C7CDA2A-A585-4166-AC1B-B5F301FC54F0}"/>
              </a:ext>
            </a:extLst>
          </p:cNvPr>
          <p:cNvSpPr txBox="1"/>
          <p:nvPr/>
        </p:nvSpPr>
        <p:spPr>
          <a:xfrm>
            <a:off x="5015880" y="6042213"/>
            <a:ext cx="616455" cy="1628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E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7B6D751E-6285-4401-B755-6F7310AAB0A0}"/>
              </a:ext>
            </a:extLst>
          </p:cNvPr>
          <p:cNvCxnSpPr>
            <a:cxnSpLocks/>
          </p:cNvCxnSpPr>
          <p:nvPr/>
        </p:nvCxnSpPr>
        <p:spPr>
          <a:xfrm>
            <a:off x="4808966" y="1810123"/>
            <a:ext cx="0" cy="216000"/>
          </a:xfrm>
          <a:prstGeom prst="line">
            <a:avLst/>
          </a:prstGeom>
          <a:ln w="19050">
            <a:solidFill>
              <a:srgbClr val="9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340C44BA-0FDB-45AA-979F-20EAC43D0C9E}"/>
              </a:ext>
            </a:extLst>
          </p:cNvPr>
          <p:cNvCxnSpPr>
            <a:cxnSpLocks/>
          </p:cNvCxnSpPr>
          <p:nvPr/>
        </p:nvCxnSpPr>
        <p:spPr>
          <a:xfrm>
            <a:off x="4808966" y="2192314"/>
            <a:ext cx="0" cy="216000"/>
          </a:xfrm>
          <a:prstGeom prst="line">
            <a:avLst/>
          </a:prstGeom>
          <a:ln w="19050">
            <a:solidFill>
              <a:srgbClr val="9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497BDC24-B279-4E61-8089-015F3EED0929}"/>
              </a:ext>
            </a:extLst>
          </p:cNvPr>
          <p:cNvCxnSpPr>
            <a:cxnSpLocks/>
          </p:cNvCxnSpPr>
          <p:nvPr/>
        </p:nvCxnSpPr>
        <p:spPr>
          <a:xfrm>
            <a:off x="4808966" y="2574505"/>
            <a:ext cx="0" cy="216000"/>
          </a:xfrm>
          <a:prstGeom prst="line">
            <a:avLst/>
          </a:prstGeom>
          <a:ln w="19050">
            <a:solidFill>
              <a:srgbClr val="9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2D9CB08-2658-4A74-A30C-E47534EFC3F1}"/>
              </a:ext>
            </a:extLst>
          </p:cNvPr>
          <p:cNvCxnSpPr>
            <a:cxnSpLocks/>
          </p:cNvCxnSpPr>
          <p:nvPr/>
        </p:nvCxnSpPr>
        <p:spPr>
          <a:xfrm>
            <a:off x="4808966" y="2956696"/>
            <a:ext cx="0" cy="21600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AAA377AE-C657-4DDE-B41B-1A52B0922E84}"/>
              </a:ext>
            </a:extLst>
          </p:cNvPr>
          <p:cNvCxnSpPr>
            <a:cxnSpLocks/>
          </p:cNvCxnSpPr>
          <p:nvPr/>
        </p:nvCxnSpPr>
        <p:spPr>
          <a:xfrm>
            <a:off x="4808823" y="3338887"/>
            <a:ext cx="0" cy="21600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A4226692-E964-4FCB-84DD-CEE69AA08715}"/>
              </a:ext>
            </a:extLst>
          </p:cNvPr>
          <p:cNvCxnSpPr>
            <a:cxnSpLocks/>
          </p:cNvCxnSpPr>
          <p:nvPr/>
        </p:nvCxnSpPr>
        <p:spPr>
          <a:xfrm>
            <a:off x="4808966" y="3721078"/>
            <a:ext cx="0" cy="21600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C69E8B1F-2363-42BE-A79F-F6F3E3E2E466}"/>
              </a:ext>
            </a:extLst>
          </p:cNvPr>
          <p:cNvCxnSpPr>
            <a:cxnSpLocks/>
          </p:cNvCxnSpPr>
          <p:nvPr/>
        </p:nvCxnSpPr>
        <p:spPr>
          <a:xfrm>
            <a:off x="4808966" y="4103269"/>
            <a:ext cx="0" cy="21600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0DDCAC5F-6042-4984-B1E9-C98ABF114032}"/>
              </a:ext>
            </a:extLst>
          </p:cNvPr>
          <p:cNvCxnSpPr>
            <a:cxnSpLocks/>
          </p:cNvCxnSpPr>
          <p:nvPr/>
        </p:nvCxnSpPr>
        <p:spPr>
          <a:xfrm>
            <a:off x="4808966" y="4485460"/>
            <a:ext cx="0" cy="21600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DD281A26-2CC9-414C-9E06-2BFC89F9FFDF}"/>
              </a:ext>
            </a:extLst>
          </p:cNvPr>
          <p:cNvCxnSpPr>
            <a:cxnSpLocks/>
          </p:cNvCxnSpPr>
          <p:nvPr/>
        </p:nvCxnSpPr>
        <p:spPr>
          <a:xfrm>
            <a:off x="4808966" y="4867651"/>
            <a:ext cx="0" cy="21600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EEB5100-E71B-4037-82E9-9459BA1ABF0D}"/>
              </a:ext>
            </a:extLst>
          </p:cNvPr>
          <p:cNvCxnSpPr>
            <a:cxnSpLocks/>
          </p:cNvCxnSpPr>
          <p:nvPr/>
        </p:nvCxnSpPr>
        <p:spPr>
          <a:xfrm>
            <a:off x="4808966" y="5249842"/>
            <a:ext cx="0" cy="21600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55DA817C-0574-45BC-BAD0-07FEC018AAFF}"/>
              </a:ext>
            </a:extLst>
          </p:cNvPr>
          <p:cNvCxnSpPr>
            <a:cxnSpLocks/>
          </p:cNvCxnSpPr>
          <p:nvPr/>
        </p:nvCxnSpPr>
        <p:spPr>
          <a:xfrm>
            <a:off x="4808966" y="5632033"/>
            <a:ext cx="0" cy="21600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7D7E307-7CE9-4C7C-B05C-FAF0D2EFB3C7}"/>
              </a:ext>
            </a:extLst>
          </p:cNvPr>
          <p:cNvCxnSpPr>
            <a:cxnSpLocks/>
          </p:cNvCxnSpPr>
          <p:nvPr/>
        </p:nvCxnSpPr>
        <p:spPr>
          <a:xfrm>
            <a:off x="4808966" y="6014224"/>
            <a:ext cx="0" cy="21600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>
            <a:extLst>
              <a:ext uri="{FF2B5EF4-FFF2-40B4-BE49-F238E27FC236}">
                <a16:creationId xmlns:a16="http://schemas.microsoft.com/office/drawing/2014/main" id="{18159987-0329-4482-8D8A-BA03FCD15564}"/>
              </a:ext>
            </a:extLst>
          </p:cNvPr>
          <p:cNvSpPr/>
          <p:nvPr/>
        </p:nvSpPr>
        <p:spPr>
          <a:xfrm>
            <a:off x="7896200" y="1908000"/>
            <a:ext cx="4295800" cy="10502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BA0071E-281D-4980-B8B6-6620E38633E3}"/>
              </a:ext>
            </a:extLst>
          </p:cNvPr>
          <p:cNvSpPr>
            <a:spLocks/>
          </p:cNvSpPr>
          <p:nvPr/>
        </p:nvSpPr>
        <p:spPr bwMode="auto">
          <a:xfrm>
            <a:off x="7964015" y="1670396"/>
            <a:ext cx="3006812" cy="16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ca-ES" sz="1200" b="1" spc="200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Compliment dels requisits</a:t>
            </a:r>
            <a:endParaRPr lang="ca-ES" sz="1200" b="1" spc="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FB64E761-DECA-4F5A-9372-E2A6AB8B43F5}"/>
              </a:ext>
            </a:extLst>
          </p:cNvPr>
          <p:cNvGrpSpPr/>
          <p:nvPr/>
        </p:nvGrpSpPr>
        <p:grpSpPr>
          <a:xfrm>
            <a:off x="7896199" y="3163299"/>
            <a:ext cx="4295799" cy="3151097"/>
            <a:chOff x="8080811" y="3047350"/>
            <a:chExt cx="4295799" cy="3151097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51036F03-7504-41B2-9D21-729777BF44D2}"/>
                </a:ext>
              </a:extLst>
            </p:cNvPr>
            <p:cNvSpPr/>
            <p:nvPr/>
          </p:nvSpPr>
          <p:spPr>
            <a:xfrm>
              <a:off x="8080811" y="3284953"/>
              <a:ext cx="4295799" cy="29134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111B159B-BBB0-4BE9-AA7F-F598398996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8627" y="3047350"/>
              <a:ext cx="3599716" cy="166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a-ES" sz="1200" b="1" spc="200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Incompliment per motius laborals</a:t>
              </a:r>
              <a:endParaRPr lang="ca-ES" sz="1200" b="1" spc="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endParaRPr>
            </a:p>
          </p:txBody>
        </p:sp>
      </p:grpSp>
      <p:pic>
        <p:nvPicPr>
          <p:cNvPr id="140" name="Picture 139" descr="A picture containing clothing, person, cartoon&#10;&#10;Description automatically generated">
            <a:extLst>
              <a:ext uri="{FF2B5EF4-FFF2-40B4-BE49-F238E27FC236}">
                <a16:creationId xmlns:a16="http://schemas.microsoft.com/office/drawing/2014/main" id="{D35B6AEB-C96F-4E44-8D89-241FF4A723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161" y="1975557"/>
            <a:ext cx="915088" cy="915088"/>
          </a:xfrm>
          <a:prstGeom prst="rect">
            <a:avLst/>
          </a:prstGeom>
        </p:spPr>
      </p:pic>
      <p:grpSp>
        <p:nvGrpSpPr>
          <p:cNvPr id="141" name="Group 140">
            <a:extLst>
              <a:ext uri="{FF2B5EF4-FFF2-40B4-BE49-F238E27FC236}">
                <a16:creationId xmlns:a16="http://schemas.microsoft.com/office/drawing/2014/main" id="{28500E52-4A45-4039-9F20-6FCECFC4FDB4}"/>
              </a:ext>
            </a:extLst>
          </p:cNvPr>
          <p:cNvGrpSpPr/>
          <p:nvPr/>
        </p:nvGrpSpPr>
        <p:grpSpPr>
          <a:xfrm>
            <a:off x="8734620" y="2055950"/>
            <a:ext cx="3052260" cy="399020"/>
            <a:chOff x="8919232" y="2055950"/>
            <a:chExt cx="3052260" cy="399020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C996FB52-D959-4990-8791-AB99BD59E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9232" y="2055950"/>
              <a:ext cx="650807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a-ES" sz="24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41%</a:t>
              </a:r>
              <a:endParaRPr lang="ca-E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47119F28-8240-4406-95E7-1D9635623FE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90174" y="2199118"/>
              <a:ext cx="2381318" cy="205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a-ES" sz="1050" b="1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persones que compleixen els requisits</a:t>
              </a:r>
              <a:endParaRPr lang="ca-E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1CBADEF-09C1-46F8-A3E7-257A81AF4393}"/>
              </a:ext>
            </a:extLst>
          </p:cNvPr>
          <p:cNvSpPr>
            <a:spLocks/>
          </p:cNvSpPr>
          <p:nvPr/>
        </p:nvSpPr>
        <p:spPr bwMode="auto">
          <a:xfrm>
            <a:off x="8734620" y="2404215"/>
            <a:ext cx="2971882" cy="49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kumimoji="0" lang="ca-ES" altLang="es-ES" sz="1000" b="0" i="1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Increment significatiu respecte els dos primers anys del desplegament de l’RGC (10% compliment)</a:t>
            </a:r>
            <a:endParaRPr lang="ca-ES" sz="1600" i="1" dirty="0">
              <a:solidFill>
                <a:schemeClr val="bg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B34ABE88-6871-4CBD-AE38-27708D42E00D}"/>
              </a:ext>
            </a:extLst>
          </p:cNvPr>
          <p:cNvGrpSpPr/>
          <p:nvPr/>
        </p:nvGrpSpPr>
        <p:grpSpPr>
          <a:xfrm>
            <a:off x="8602896" y="3504549"/>
            <a:ext cx="2961976" cy="399020"/>
            <a:chOff x="8919232" y="3646132"/>
            <a:chExt cx="2961976" cy="399020"/>
          </a:xfrm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966E5E4A-5492-4097-99CE-0933FC5E7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9232" y="3646132"/>
              <a:ext cx="650807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a-ES" sz="20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54%</a:t>
              </a:r>
              <a:endParaRPr lang="ca-E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ECF9236B-8B77-48BE-BCE9-A3D05DEA6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9890" y="3743094"/>
              <a:ext cx="2381318" cy="205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a-ES" sz="1000" b="1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Per contracte a </a:t>
              </a:r>
              <a:r>
                <a:rPr lang="ca-ES" sz="1000" b="1" dirty="0">
                  <a:solidFill>
                    <a:schemeClr val="accent6"/>
                  </a:solidFill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jornada parcial</a:t>
              </a:r>
              <a:br>
                <a:rPr lang="ca-ES" sz="1000" b="1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</a:br>
              <a:r>
                <a:rPr lang="ca-ES" sz="1000" b="1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per part del titular </a:t>
              </a:r>
              <a:r>
                <a:rPr lang="ca-ES" sz="900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(incompatible RGC)</a:t>
              </a:r>
              <a:endParaRPr lang="ca-E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B69C49E-472A-441F-AF33-B3681B6B0A10}"/>
              </a:ext>
            </a:extLst>
          </p:cNvPr>
          <p:cNvGrpSpPr/>
          <p:nvPr/>
        </p:nvGrpSpPr>
        <p:grpSpPr>
          <a:xfrm>
            <a:off x="8602896" y="4089158"/>
            <a:ext cx="2961976" cy="399020"/>
            <a:chOff x="8919232" y="4435614"/>
            <a:chExt cx="2961976" cy="399020"/>
          </a:xfrm>
        </p:grpSpPr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1092667A-972C-4C18-B252-436AFCB9C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9890" y="4532576"/>
              <a:ext cx="2381318" cy="205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a-ES" sz="1000" b="1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Per contracte a </a:t>
              </a:r>
              <a:r>
                <a:rPr lang="ca-ES" sz="10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temps parcial</a:t>
              </a:r>
              <a:br>
                <a:rPr lang="ca-ES" sz="1000" b="1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</a:br>
              <a:r>
                <a:rPr lang="ca-ES" sz="1000" b="1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a </a:t>
              </a:r>
              <a:r>
                <a:rPr lang="ca-ES" sz="1000" b="1" dirty="0">
                  <a:solidFill>
                    <a:schemeClr val="accent6"/>
                  </a:solidFill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altres membres UF</a:t>
              </a:r>
              <a:r>
                <a:rPr lang="ca-ES" sz="1000" b="1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 </a:t>
              </a:r>
              <a:r>
                <a:rPr lang="ca-ES" sz="900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(incompatible RGC)</a:t>
              </a:r>
              <a:endParaRPr lang="ca-E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00040878-1D16-424C-B52A-45B757187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9232" y="4435614"/>
              <a:ext cx="650807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a-ES" sz="20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46%</a:t>
              </a:r>
              <a:endParaRPr lang="ca-E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577345A7-61F8-45D9-A35E-20F6F84D6B2A}"/>
              </a:ext>
            </a:extLst>
          </p:cNvPr>
          <p:cNvGrpSpPr/>
          <p:nvPr/>
        </p:nvGrpSpPr>
        <p:grpSpPr>
          <a:xfrm>
            <a:off x="8602896" y="4671812"/>
            <a:ext cx="3098999" cy="399020"/>
            <a:chOff x="8919232" y="5017428"/>
            <a:chExt cx="3098999" cy="399020"/>
          </a:xfrm>
        </p:grpSpPr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1B7E70D7-0D5E-4DEA-9538-31FD12708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9232" y="5017428"/>
              <a:ext cx="650807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a-ES" sz="20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26%</a:t>
              </a:r>
              <a:endParaRPr lang="ca-E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9F98E277-C94A-4D93-9575-0B71F8496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9890" y="5114390"/>
              <a:ext cx="2518341" cy="205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a-ES" sz="1000" b="1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Per contracte a </a:t>
              </a:r>
              <a:r>
                <a:rPr lang="ca-ES" sz="10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jornada completa </a:t>
              </a:r>
              <a:r>
                <a:rPr lang="ca-ES" sz="1000" b="1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per</a:t>
              </a:r>
              <a:br>
                <a:rPr lang="ca-ES" sz="1000" b="1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</a:br>
              <a:r>
                <a:rPr lang="ca-ES" sz="1000" b="1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part del titular </a:t>
              </a:r>
              <a:r>
                <a:rPr lang="ca-ES" sz="900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(70% membre unitat familiar)</a:t>
              </a:r>
              <a:endParaRPr lang="ca-E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D99E650E-7CC7-4D13-9F1C-A6A0E0DB0D22}"/>
              </a:ext>
            </a:extLst>
          </p:cNvPr>
          <p:cNvGrpSpPr/>
          <p:nvPr/>
        </p:nvGrpSpPr>
        <p:grpSpPr>
          <a:xfrm>
            <a:off x="8602896" y="5254466"/>
            <a:ext cx="3098999" cy="399020"/>
            <a:chOff x="8919232" y="5488888"/>
            <a:chExt cx="3098999" cy="399020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189AB5BD-811C-42BF-B38C-95C7E7A82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9232" y="5488888"/>
              <a:ext cx="650807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a-ES" sz="20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67%</a:t>
              </a:r>
              <a:endParaRPr lang="ca-E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77B3CCE7-6B2D-43A5-9F67-4502989C6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9890" y="5585850"/>
              <a:ext cx="2518341" cy="205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a-ES" sz="1000" b="1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Per contracte a </a:t>
              </a:r>
              <a:r>
                <a:rPr lang="ca-ES" sz="10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temps complet a dones </a:t>
              </a: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2800F5DE-50D0-4080-B181-F19E2E306A19}"/>
              </a:ext>
            </a:extLst>
          </p:cNvPr>
          <p:cNvGrpSpPr/>
          <p:nvPr/>
        </p:nvGrpSpPr>
        <p:grpSpPr>
          <a:xfrm>
            <a:off x="8602896" y="5837119"/>
            <a:ext cx="3098999" cy="399020"/>
            <a:chOff x="8919232" y="5959259"/>
            <a:chExt cx="3098999" cy="399020"/>
          </a:xfrm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62F56764-1258-4D64-8B0F-2E8A8D8AE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9232" y="5959259"/>
              <a:ext cx="650807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a-ES" sz="20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33%</a:t>
              </a:r>
              <a:endParaRPr lang="ca-E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24DA274A-9887-4C0A-88D8-285C77884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9890" y="6056221"/>
              <a:ext cx="2518341" cy="205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a-ES" sz="1000" b="1" dirty="0">
                  <a:latin typeface="Arial" panose="020B0604020202020204" pitchFamily="34" charset="0"/>
                  <a:ea typeface="ヒラギノ角ゴ Pro W3"/>
                  <a:cs typeface="Arial" panose="020B0604020202020204" pitchFamily="34" charset="0"/>
                </a:rPr>
                <a:t>Per contracte a </a:t>
              </a:r>
              <a:r>
                <a:rPr lang="ca-ES" sz="10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temps complet a homes</a:t>
              </a:r>
            </a:p>
          </p:txBody>
        </p:sp>
      </p:grpSp>
      <p:pic>
        <p:nvPicPr>
          <p:cNvPr id="160" name="Picture 159" descr="A picture containing text, screenshot, font, brand&#10;&#10;Description automatically generated">
            <a:extLst>
              <a:ext uri="{FF2B5EF4-FFF2-40B4-BE49-F238E27FC236}">
                <a16:creationId xmlns:a16="http://schemas.microsoft.com/office/drawing/2014/main" id="{221B29B6-4EBD-4305-B4F1-9B8FEB85DA3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52" t="16826" r="21847" b="3965"/>
          <a:stretch/>
        </p:blipFill>
        <p:spPr>
          <a:xfrm>
            <a:off x="8148681" y="3522964"/>
            <a:ext cx="250583" cy="362191"/>
          </a:xfrm>
          <a:prstGeom prst="rect">
            <a:avLst/>
          </a:prstGeom>
        </p:spPr>
      </p:pic>
      <p:pic>
        <p:nvPicPr>
          <p:cNvPr id="161" name="Picture 160" descr="A picture containing text, screenshot, font, brand&#10;&#10;Description automatically generated">
            <a:extLst>
              <a:ext uri="{FF2B5EF4-FFF2-40B4-BE49-F238E27FC236}">
                <a16:creationId xmlns:a16="http://schemas.microsoft.com/office/drawing/2014/main" id="{0D36D4BD-30AA-4D17-9C4B-AA86985E7B7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52" t="16826" r="21847" b="3965"/>
          <a:stretch/>
        </p:blipFill>
        <p:spPr>
          <a:xfrm>
            <a:off x="8148681" y="4107573"/>
            <a:ext cx="250583" cy="362191"/>
          </a:xfrm>
          <a:prstGeom prst="rect">
            <a:avLst/>
          </a:prstGeom>
        </p:spPr>
      </p:pic>
      <p:pic>
        <p:nvPicPr>
          <p:cNvPr id="162" name="Picture 161" descr="A picture containing text, screenshot, font, brand&#10;&#10;Description automatically generated">
            <a:extLst>
              <a:ext uri="{FF2B5EF4-FFF2-40B4-BE49-F238E27FC236}">
                <a16:creationId xmlns:a16="http://schemas.microsoft.com/office/drawing/2014/main" id="{B9FCED61-0309-4589-B4C8-DB4DA154FF7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52" t="16826" r="21847" b="3965"/>
          <a:stretch/>
        </p:blipFill>
        <p:spPr>
          <a:xfrm>
            <a:off x="8148681" y="4690227"/>
            <a:ext cx="250583" cy="362191"/>
          </a:xfrm>
          <a:prstGeom prst="rect">
            <a:avLst/>
          </a:prstGeom>
        </p:spPr>
      </p:pic>
      <p:pic>
        <p:nvPicPr>
          <p:cNvPr id="163" name="Picture 162" descr="A picture containing text, screenshot, font, brand&#10;&#10;Description automatically generated">
            <a:extLst>
              <a:ext uri="{FF2B5EF4-FFF2-40B4-BE49-F238E27FC236}">
                <a16:creationId xmlns:a16="http://schemas.microsoft.com/office/drawing/2014/main" id="{C016EA88-F53F-40E9-A918-463D3087D0A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52" t="16826" r="21847" b="3965"/>
          <a:stretch/>
        </p:blipFill>
        <p:spPr>
          <a:xfrm>
            <a:off x="8143648" y="5564207"/>
            <a:ext cx="250583" cy="362191"/>
          </a:xfrm>
          <a:prstGeom prst="rect">
            <a:avLst/>
          </a:prstGeom>
        </p:spPr>
      </p:pic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B4AEBCEC-311F-457B-9903-8F748D969660}"/>
              </a:ext>
            </a:extLst>
          </p:cNvPr>
          <p:cNvCxnSpPr>
            <a:cxnSpLocks/>
          </p:cNvCxnSpPr>
          <p:nvPr/>
        </p:nvCxnSpPr>
        <p:spPr>
          <a:xfrm>
            <a:off x="8503676" y="3542059"/>
            <a:ext cx="0" cy="3240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2963BB14-3F24-406E-9F99-44EE1E8AF730}"/>
              </a:ext>
            </a:extLst>
          </p:cNvPr>
          <p:cNvCxnSpPr>
            <a:cxnSpLocks/>
          </p:cNvCxnSpPr>
          <p:nvPr/>
        </p:nvCxnSpPr>
        <p:spPr>
          <a:xfrm>
            <a:off x="8503676" y="4126668"/>
            <a:ext cx="0" cy="3240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24ACC6D6-AE03-43C7-849A-692DA4141A03}"/>
              </a:ext>
            </a:extLst>
          </p:cNvPr>
          <p:cNvCxnSpPr>
            <a:cxnSpLocks/>
          </p:cNvCxnSpPr>
          <p:nvPr/>
        </p:nvCxnSpPr>
        <p:spPr>
          <a:xfrm>
            <a:off x="8503676" y="4709322"/>
            <a:ext cx="0" cy="3240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97E50639-6EA2-4747-9667-54C16499B541}"/>
              </a:ext>
            </a:extLst>
          </p:cNvPr>
          <p:cNvCxnSpPr>
            <a:cxnSpLocks/>
          </p:cNvCxnSpPr>
          <p:nvPr/>
        </p:nvCxnSpPr>
        <p:spPr>
          <a:xfrm>
            <a:off x="8503676" y="5336260"/>
            <a:ext cx="0" cy="82904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0419B98A-3DB8-A41A-1C61-C933B9BFD175}"/>
              </a:ext>
            </a:extLst>
          </p:cNvPr>
          <p:cNvSpPr>
            <a:spLocks/>
          </p:cNvSpPr>
          <p:nvPr/>
        </p:nvSpPr>
        <p:spPr bwMode="auto">
          <a:xfrm>
            <a:off x="7464153" y="6392237"/>
            <a:ext cx="4058792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ca-ES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*Dades corresponents al període comprès entre 01/2023 i 06/2023</a:t>
            </a:r>
            <a:endParaRPr lang="ca-ES" sz="1050" i="1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383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94F9-546C-45B1-AFFE-55AB2014E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404664"/>
            <a:ext cx="11284379" cy="506412"/>
          </a:xfrm>
        </p:spPr>
        <p:txBody>
          <a:bodyPr/>
          <a:lstStyle/>
          <a:p>
            <a:r>
              <a:rPr lang="ca-ES" sz="2000" dirty="0">
                <a:latin typeface="Arial" panose="020B0604020202020204" pitchFamily="34" charset="0"/>
              </a:rPr>
              <a:t>03 | </a:t>
            </a:r>
            <a:r>
              <a:rPr lang="ca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Estat actual de l’RGC</a:t>
            </a:r>
          </a:p>
        </p:txBody>
      </p:sp>
      <p:sp>
        <p:nvSpPr>
          <p:cNvPr id="66" name="Slide Number Placeholder 3">
            <a:extLst>
              <a:ext uri="{FF2B5EF4-FFF2-40B4-BE49-F238E27FC236}">
                <a16:creationId xmlns:a16="http://schemas.microsoft.com/office/drawing/2014/main" id="{27980C19-E0C7-4AE2-896B-BC32A93AE6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68609" y="6351588"/>
            <a:ext cx="336054" cy="365125"/>
          </a:xfrm>
        </p:spPr>
        <p:txBody>
          <a:bodyPr/>
          <a:lstStyle/>
          <a:p>
            <a:pPr>
              <a:defRPr/>
            </a:pPr>
            <a:fld id="{36F4A1EC-13E4-4E12-8392-FCA503018D6C}" type="slidenum">
              <a:rPr lang="ca-ES" altLang="ca-ES" sz="10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12</a:t>
            </a:fld>
            <a:endParaRPr lang="ca-ES" alt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180FBF0-25F7-4F4E-B4F8-7F6E59562171}"/>
              </a:ext>
            </a:extLst>
          </p:cNvPr>
          <p:cNvSpPr/>
          <p:nvPr/>
        </p:nvSpPr>
        <p:spPr>
          <a:xfrm>
            <a:off x="0" y="1359740"/>
            <a:ext cx="1754156" cy="1306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A8F9EF61-272F-49CC-A6C0-3651F0E1CDE1}"/>
              </a:ext>
            </a:extLst>
          </p:cNvPr>
          <p:cNvSpPr/>
          <p:nvPr/>
        </p:nvSpPr>
        <p:spPr>
          <a:xfrm>
            <a:off x="416336" y="947385"/>
            <a:ext cx="8537511" cy="2813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6000" rtlCol="0" anchor="ctr"/>
          <a:lstStyle/>
          <a:p>
            <a:r>
              <a:rPr lang="ca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Registre de noves sol·licituds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CA9206-DAF2-103B-F2C1-4C509CBB066E}"/>
              </a:ext>
            </a:extLst>
          </p:cNvPr>
          <p:cNvSpPr txBox="1"/>
          <p:nvPr/>
        </p:nvSpPr>
        <p:spPr>
          <a:xfrm>
            <a:off x="857854" y="5910615"/>
            <a:ext cx="1047629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8A002D"/>
              </a:buClr>
              <a:buSzTx/>
              <a:buFontTx/>
              <a:buNone/>
              <a:tabLst/>
              <a:defRPr/>
            </a:pPr>
            <a:r>
              <a:rPr kumimoji="0" lang="ca-ES" sz="1100" b="0" i="1" u="none" strike="noStrike" kern="1200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Les sol·licituds corresponents als complements del col·lectiu no activable poden variar de manera no significativa, pel fet que entren per registre amb posterioritat.</a:t>
            </a:r>
          </a:p>
        </p:txBody>
      </p:sp>
      <p:sp>
        <p:nvSpPr>
          <p:cNvPr id="13" name="Rectangle 30">
            <a:extLst>
              <a:ext uri="{FF2B5EF4-FFF2-40B4-BE49-F238E27FC236}">
                <a16:creationId xmlns:a16="http://schemas.microsoft.com/office/drawing/2014/main" id="{BE22829B-0FA8-F16E-66E2-A42B230B3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773" y="2687568"/>
            <a:ext cx="7432454" cy="22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rtl="0">
              <a:defRPr lang="ca-ES" sz="1100" b="0" i="0" u="none" strike="noStrike" kern="1200" spc="0" baseline="0" noProof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a-ES" sz="1200" b="1" spc="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Sol·licituds registrades d’RGC i Complements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EDB98B-B52C-568D-11B0-48625C348D76}"/>
              </a:ext>
            </a:extLst>
          </p:cNvPr>
          <p:cNvSpPr/>
          <p:nvPr/>
        </p:nvSpPr>
        <p:spPr>
          <a:xfrm>
            <a:off x="0" y="1648436"/>
            <a:ext cx="12192000" cy="8810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30B642-A29E-962D-3A73-492C8D0EE203}"/>
              </a:ext>
            </a:extLst>
          </p:cNvPr>
          <p:cNvGrpSpPr/>
          <p:nvPr/>
        </p:nvGrpSpPr>
        <p:grpSpPr>
          <a:xfrm>
            <a:off x="476250" y="1782969"/>
            <a:ext cx="612000" cy="612000"/>
            <a:chOff x="680261" y="2713564"/>
            <a:chExt cx="612000" cy="612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AAEFB3E-D9D5-00F1-85F0-E68C31892D25}"/>
                </a:ext>
              </a:extLst>
            </p:cNvPr>
            <p:cNvSpPr/>
            <p:nvPr/>
          </p:nvSpPr>
          <p:spPr>
            <a:xfrm>
              <a:off x="680261" y="2713564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Graphic 4">
              <a:extLst>
                <a:ext uri="{FF2B5EF4-FFF2-40B4-BE49-F238E27FC236}">
                  <a16:creationId xmlns:a16="http://schemas.microsoft.com/office/drawing/2014/main" id="{ADE40C88-FF16-D0EB-EC47-1A98830E2023}"/>
                </a:ext>
              </a:extLst>
            </p:cNvPr>
            <p:cNvSpPr/>
            <p:nvPr/>
          </p:nvSpPr>
          <p:spPr>
            <a:xfrm>
              <a:off x="680261" y="2713564"/>
              <a:ext cx="612000" cy="612000"/>
            </a:xfrm>
            <a:custGeom>
              <a:avLst/>
              <a:gdLst>
                <a:gd name="connsiteX0" fmla="*/ 180835 w 361670"/>
                <a:gd name="connsiteY0" fmla="*/ 0 h 361333"/>
                <a:gd name="connsiteX1" fmla="*/ 0 w 361670"/>
                <a:gd name="connsiteY1" fmla="*/ 180667 h 361333"/>
                <a:gd name="connsiteX2" fmla="*/ 180835 w 361670"/>
                <a:gd name="connsiteY2" fmla="*/ 361333 h 361333"/>
                <a:gd name="connsiteX3" fmla="*/ 361670 w 361670"/>
                <a:gd name="connsiteY3" fmla="*/ 180667 h 361333"/>
                <a:gd name="connsiteX4" fmla="*/ 180835 w 361670"/>
                <a:gd name="connsiteY4" fmla="*/ 0 h 361333"/>
                <a:gd name="connsiteX5" fmla="*/ 244735 w 361670"/>
                <a:gd name="connsiteY5" fmla="*/ 180667 h 361333"/>
                <a:gd name="connsiteX6" fmla="*/ 251124 w 361670"/>
                <a:gd name="connsiteY6" fmla="*/ 174283 h 361333"/>
                <a:gd name="connsiteX7" fmla="*/ 257514 w 361670"/>
                <a:gd name="connsiteY7" fmla="*/ 180667 h 361333"/>
                <a:gd name="connsiteX8" fmla="*/ 257514 w 361670"/>
                <a:gd name="connsiteY8" fmla="*/ 222801 h 361333"/>
                <a:gd name="connsiteX9" fmla="*/ 251124 w 361670"/>
                <a:gd name="connsiteY9" fmla="*/ 229185 h 361333"/>
                <a:gd name="connsiteX10" fmla="*/ 244735 w 361670"/>
                <a:gd name="connsiteY10" fmla="*/ 222801 h 361333"/>
                <a:gd name="connsiteX11" fmla="*/ 244735 w 361670"/>
                <a:gd name="connsiteY11" fmla="*/ 180667 h 361333"/>
                <a:gd name="connsiteX12" fmla="*/ 216619 w 361670"/>
                <a:gd name="connsiteY12" fmla="*/ 125126 h 361333"/>
                <a:gd name="connsiteX13" fmla="*/ 223009 w 361670"/>
                <a:gd name="connsiteY13" fmla="*/ 118742 h 361333"/>
                <a:gd name="connsiteX14" fmla="*/ 229399 w 361670"/>
                <a:gd name="connsiteY14" fmla="*/ 125126 h 361333"/>
                <a:gd name="connsiteX15" fmla="*/ 229399 w 361670"/>
                <a:gd name="connsiteY15" fmla="*/ 223439 h 361333"/>
                <a:gd name="connsiteX16" fmla="*/ 223009 w 361670"/>
                <a:gd name="connsiteY16" fmla="*/ 229823 h 361333"/>
                <a:gd name="connsiteX17" fmla="*/ 216619 w 361670"/>
                <a:gd name="connsiteY17" fmla="*/ 223439 h 361333"/>
                <a:gd name="connsiteX18" fmla="*/ 216619 w 361670"/>
                <a:gd name="connsiteY18" fmla="*/ 125126 h 361333"/>
                <a:gd name="connsiteX19" fmla="*/ 188503 w 361670"/>
                <a:gd name="connsiteY19" fmla="*/ 146193 h 361333"/>
                <a:gd name="connsiteX20" fmla="*/ 194893 w 361670"/>
                <a:gd name="connsiteY20" fmla="*/ 139809 h 361333"/>
                <a:gd name="connsiteX21" fmla="*/ 201283 w 361670"/>
                <a:gd name="connsiteY21" fmla="*/ 146193 h 361333"/>
                <a:gd name="connsiteX22" fmla="*/ 201283 w 361670"/>
                <a:gd name="connsiteY22" fmla="*/ 223439 h 361333"/>
                <a:gd name="connsiteX23" fmla="*/ 194893 w 361670"/>
                <a:gd name="connsiteY23" fmla="*/ 229823 h 361333"/>
                <a:gd name="connsiteX24" fmla="*/ 188503 w 361670"/>
                <a:gd name="connsiteY24" fmla="*/ 223439 h 361333"/>
                <a:gd name="connsiteX25" fmla="*/ 188503 w 361670"/>
                <a:gd name="connsiteY25" fmla="*/ 146193 h 361333"/>
                <a:gd name="connsiteX26" fmla="*/ 160387 w 361670"/>
                <a:gd name="connsiteY26" fmla="*/ 111081 h 361333"/>
                <a:gd name="connsiteX27" fmla="*/ 166777 w 361670"/>
                <a:gd name="connsiteY27" fmla="*/ 104697 h 361333"/>
                <a:gd name="connsiteX28" fmla="*/ 173167 w 361670"/>
                <a:gd name="connsiteY28" fmla="*/ 111081 h 361333"/>
                <a:gd name="connsiteX29" fmla="*/ 173167 w 361670"/>
                <a:gd name="connsiteY29" fmla="*/ 223439 h 361333"/>
                <a:gd name="connsiteX30" fmla="*/ 166777 w 361670"/>
                <a:gd name="connsiteY30" fmla="*/ 229823 h 361333"/>
                <a:gd name="connsiteX31" fmla="*/ 160387 w 361670"/>
                <a:gd name="connsiteY31" fmla="*/ 223439 h 361333"/>
                <a:gd name="connsiteX32" fmla="*/ 160387 w 361670"/>
                <a:gd name="connsiteY32" fmla="*/ 111081 h 361333"/>
                <a:gd name="connsiteX33" fmla="*/ 132272 w 361670"/>
                <a:gd name="connsiteY33" fmla="*/ 173644 h 361333"/>
                <a:gd name="connsiteX34" fmla="*/ 138662 w 361670"/>
                <a:gd name="connsiteY34" fmla="*/ 167260 h 361333"/>
                <a:gd name="connsiteX35" fmla="*/ 145052 w 361670"/>
                <a:gd name="connsiteY35" fmla="*/ 173644 h 361333"/>
                <a:gd name="connsiteX36" fmla="*/ 145052 w 361670"/>
                <a:gd name="connsiteY36" fmla="*/ 222801 h 361333"/>
                <a:gd name="connsiteX37" fmla="*/ 138662 w 361670"/>
                <a:gd name="connsiteY37" fmla="*/ 229185 h 361333"/>
                <a:gd name="connsiteX38" fmla="*/ 132272 w 361670"/>
                <a:gd name="connsiteY38" fmla="*/ 222801 h 361333"/>
                <a:gd name="connsiteX39" fmla="*/ 132272 w 361670"/>
                <a:gd name="connsiteY39" fmla="*/ 173644 h 361333"/>
                <a:gd name="connsiteX40" fmla="*/ 104156 w 361670"/>
                <a:gd name="connsiteY40" fmla="*/ 194711 h 361333"/>
                <a:gd name="connsiteX41" fmla="*/ 110546 w 361670"/>
                <a:gd name="connsiteY41" fmla="*/ 188327 h 361333"/>
                <a:gd name="connsiteX42" fmla="*/ 116936 w 361670"/>
                <a:gd name="connsiteY42" fmla="*/ 194711 h 361333"/>
                <a:gd name="connsiteX43" fmla="*/ 116936 w 361670"/>
                <a:gd name="connsiteY43" fmla="*/ 222801 h 361333"/>
                <a:gd name="connsiteX44" fmla="*/ 110546 w 361670"/>
                <a:gd name="connsiteY44" fmla="*/ 229185 h 361333"/>
                <a:gd name="connsiteX45" fmla="*/ 104156 w 361670"/>
                <a:gd name="connsiteY45" fmla="*/ 222801 h 361333"/>
                <a:gd name="connsiteX46" fmla="*/ 104156 w 361670"/>
                <a:gd name="connsiteY46" fmla="*/ 194711 h 361333"/>
                <a:gd name="connsiteX47" fmla="*/ 279240 w 361670"/>
                <a:gd name="connsiteY47" fmla="*/ 257275 h 361333"/>
                <a:gd name="connsiteX48" fmla="*/ 83069 w 361670"/>
                <a:gd name="connsiteY48" fmla="*/ 257275 h 361333"/>
                <a:gd name="connsiteX49" fmla="*/ 76679 w 361670"/>
                <a:gd name="connsiteY49" fmla="*/ 250891 h 361333"/>
                <a:gd name="connsiteX50" fmla="*/ 76679 w 361670"/>
                <a:gd name="connsiteY50" fmla="*/ 111081 h 361333"/>
                <a:gd name="connsiteX51" fmla="*/ 83069 w 361670"/>
                <a:gd name="connsiteY51" fmla="*/ 104697 h 361333"/>
                <a:gd name="connsiteX52" fmla="*/ 89459 w 361670"/>
                <a:gd name="connsiteY52" fmla="*/ 111081 h 361333"/>
                <a:gd name="connsiteX53" fmla="*/ 89459 w 361670"/>
                <a:gd name="connsiteY53" fmla="*/ 244507 h 361333"/>
                <a:gd name="connsiteX54" fmla="*/ 279240 w 361670"/>
                <a:gd name="connsiteY54" fmla="*/ 244507 h 361333"/>
                <a:gd name="connsiteX55" fmla="*/ 285630 w 361670"/>
                <a:gd name="connsiteY55" fmla="*/ 250891 h 361333"/>
                <a:gd name="connsiteX56" fmla="*/ 279240 w 361670"/>
                <a:gd name="connsiteY56" fmla="*/ 257275 h 3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361670" h="361333">
                  <a:moveTo>
                    <a:pt x="180835" y="0"/>
                  </a:moveTo>
                  <a:cubicBezTo>
                    <a:pt x="80513" y="0"/>
                    <a:pt x="0" y="81077"/>
                    <a:pt x="0" y="180667"/>
                  </a:cubicBezTo>
                  <a:cubicBezTo>
                    <a:pt x="0" y="280895"/>
                    <a:pt x="81152" y="361333"/>
                    <a:pt x="180835" y="361333"/>
                  </a:cubicBezTo>
                  <a:cubicBezTo>
                    <a:pt x="280518" y="361333"/>
                    <a:pt x="361670" y="280257"/>
                    <a:pt x="361670" y="180667"/>
                  </a:cubicBezTo>
                  <a:cubicBezTo>
                    <a:pt x="361670" y="81077"/>
                    <a:pt x="280518" y="0"/>
                    <a:pt x="180835" y="0"/>
                  </a:cubicBezTo>
                  <a:close/>
                  <a:moveTo>
                    <a:pt x="244735" y="180667"/>
                  </a:moveTo>
                  <a:cubicBezTo>
                    <a:pt x="244735" y="176836"/>
                    <a:pt x="247291" y="174283"/>
                    <a:pt x="251124" y="174283"/>
                  </a:cubicBezTo>
                  <a:cubicBezTo>
                    <a:pt x="254958" y="174283"/>
                    <a:pt x="257514" y="176836"/>
                    <a:pt x="257514" y="180667"/>
                  </a:cubicBezTo>
                  <a:lnTo>
                    <a:pt x="257514" y="222801"/>
                  </a:lnTo>
                  <a:cubicBezTo>
                    <a:pt x="257514" y="226631"/>
                    <a:pt x="254958" y="229185"/>
                    <a:pt x="251124" y="229185"/>
                  </a:cubicBezTo>
                  <a:cubicBezTo>
                    <a:pt x="247291" y="229185"/>
                    <a:pt x="244735" y="226631"/>
                    <a:pt x="244735" y="222801"/>
                  </a:cubicBezTo>
                  <a:lnTo>
                    <a:pt x="244735" y="180667"/>
                  </a:lnTo>
                  <a:close/>
                  <a:moveTo>
                    <a:pt x="216619" y="125126"/>
                  </a:moveTo>
                  <a:cubicBezTo>
                    <a:pt x="216619" y="121296"/>
                    <a:pt x="219175" y="118742"/>
                    <a:pt x="223009" y="118742"/>
                  </a:cubicBezTo>
                  <a:cubicBezTo>
                    <a:pt x="226843" y="118742"/>
                    <a:pt x="229399" y="121296"/>
                    <a:pt x="229399" y="125126"/>
                  </a:cubicBezTo>
                  <a:lnTo>
                    <a:pt x="229399" y="223439"/>
                  </a:lnTo>
                  <a:cubicBezTo>
                    <a:pt x="229399" y="227270"/>
                    <a:pt x="226843" y="229823"/>
                    <a:pt x="223009" y="229823"/>
                  </a:cubicBezTo>
                  <a:cubicBezTo>
                    <a:pt x="219175" y="229823"/>
                    <a:pt x="216619" y="227270"/>
                    <a:pt x="216619" y="223439"/>
                  </a:cubicBezTo>
                  <a:lnTo>
                    <a:pt x="216619" y="125126"/>
                  </a:lnTo>
                  <a:close/>
                  <a:moveTo>
                    <a:pt x="188503" y="146193"/>
                  </a:moveTo>
                  <a:cubicBezTo>
                    <a:pt x="188503" y="142363"/>
                    <a:pt x="191059" y="139809"/>
                    <a:pt x="194893" y="139809"/>
                  </a:cubicBezTo>
                  <a:cubicBezTo>
                    <a:pt x="198727" y="139809"/>
                    <a:pt x="201283" y="142363"/>
                    <a:pt x="201283" y="146193"/>
                  </a:cubicBezTo>
                  <a:lnTo>
                    <a:pt x="201283" y="223439"/>
                  </a:lnTo>
                  <a:cubicBezTo>
                    <a:pt x="201283" y="227270"/>
                    <a:pt x="198727" y="229823"/>
                    <a:pt x="194893" y="229823"/>
                  </a:cubicBezTo>
                  <a:cubicBezTo>
                    <a:pt x="191059" y="229823"/>
                    <a:pt x="188503" y="227270"/>
                    <a:pt x="188503" y="223439"/>
                  </a:cubicBezTo>
                  <a:lnTo>
                    <a:pt x="188503" y="146193"/>
                  </a:lnTo>
                  <a:close/>
                  <a:moveTo>
                    <a:pt x="160387" y="111081"/>
                  </a:moveTo>
                  <a:cubicBezTo>
                    <a:pt x="160387" y="107251"/>
                    <a:pt x="162943" y="104697"/>
                    <a:pt x="166777" y="104697"/>
                  </a:cubicBezTo>
                  <a:cubicBezTo>
                    <a:pt x="170611" y="104697"/>
                    <a:pt x="173167" y="107251"/>
                    <a:pt x="173167" y="111081"/>
                  </a:cubicBezTo>
                  <a:lnTo>
                    <a:pt x="173167" y="223439"/>
                  </a:lnTo>
                  <a:cubicBezTo>
                    <a:pt x="173167" y="227270"/>
                    <a:pt x="170611" y="229823"/>
                    <a:pt x="166777" y="229823"/>
                  </a:cubicBezTo>
                  <a:cubicBezTo>
                    <a:pt x="162943" y="229823"/>
                    <a:pt x="160387" y="227270"/>
                    <a:pt x="160387" y="223439"/>
                  </a:cubicBezTo>
                  <a:lnTo>
                    <a:pt x="160387" y="111081"/>
                  </a:lnTo>
                  <a:close/>
                  <a:moveTo>
                    <a:pt x="132272" y="173644"/>
                  </a:moveTo>
                  <a:cubicBezTo>
                    <a:pt x="132272" y="169814"/>
                    <a:pt x="134828" y="167260"/>
                    <a:pt x="138662" y="167260"/>
                  </a:cubicBezTo>
                  <a:cubicBezTo>
                    <a:pt x="142496" y="167260"/>
                    <a:pt x="145052" y="169814"/>
                    <a:pt x="145052" y="173644"/>
                  </a:cubicBezTo>
                  <a:lnTo>
                    <a:pt x="145052" y="222801"/>
                  </a:lnTo>
                  <a:cubicBezTo>
                    <a:pt x="145052" y="226631"/>
                    <a:pt x="142496" y="229185"/>
                    <a:pt x="138662" y="229185"/>
                  </a:cubicBezTo>
                  <a:cubicBezTo>
                    <a:pt x="134828" y="229185"/>
                    <a:pt x="132272" y="226631"/>
                    <a:pt x="132272" y="222801"/>
                  </a:cubicBezTo>
                  <a:lnTo>
                    <a:pt x="132272" y="173644"/>
                  </a:lnTo>
                  <a:close/>
                  <a:moveTo>
                    <a:pt x="104156" y="194711"/>
                  </a:moveTo>
                  <a:cubicBezTo>
                    <a:pt x="104156" y="190881"/>
                    <a:pt x="106712" y="188327"/>
                    <a:pt x="110546" y="188327"/>
                  </a:cubicBezTo>
                  <a:cubicBezTo>
                    <a:pt x="114380" y="188327"/>
                    <a:pt x="116936" y="190881"/>
                    <a:pt x="116936" y="194711"/>
                  </a:cubicBezTo>
                  <a:lnTo>
                    <a:pt x="116936" y="222801"/>
                  </a:lnTo>
                  <a:cubicBezTo>
                    <a:pt x="116936" y="226631"/>
                    <a:pt x="114380" y="229185"/>
                    <a:pt x="110546" y="229185"/>
                  </a:cubicBezTo>
                  <a:cubicBezTo>
                    <a:pt x="106712" y="229185"/>
                    <a:pt x="104156" y="226631"/>
                    <a:pt x="104156" y="222801"/>
                  </a:cubicBezTo>
                  <a:lnTo>
                    <a:pt x="104156" y="194711"/>
                  </a:lnTo>
                  <a:close/>
                  <a:moveTo>
                    <a:pt x="279240" y="257275"/>
                  </a:moveTo>
                  <a:lnTo>
                    <a:pt x="83069" y="257275"/>
                  </a:lnTo>
                  <a:cubicBezTo>
                    <a:pt x="79235" y="257275"/>
                    <a:pt x="76679" y="254721"/>
                    <a:pt x="76679" y="250891"/>
                  </a:cubicBezTo>
                  <a:lnTo>
                    <a:pt x="76679" y="111081"/>
                  </a:lnTo>
                  <a:cubicBezTo>
                    <a:pt x="76679" y="107251"/>
                    <a:pt x="79235" y="104697"/>
                    <a:pt x="83069" y="104697"/>
                  </a:cubicBezTo>
                  <a:cubicBezTo>
                    <a:pt x="86903" y="104697"/>
                    <a:pt x="89459" y="107251"/>
                    <a:pt x="89459" y="111081"/>
                  </a:cubicBezTo>
                  <a:lnTo>
                    <a:pt x="89459" y="244507"/>
                  </a:lnTo>
                  <a:lnTo>
                    <a:pt x="279240" y="244507"/>
                  </a:lnTo>
                  <a:cubicBezTo>
                    <a:pt x="283074" y="244507"/>
                    <a:pt x="285630" y="247060"/>
                    <a:pt x="285630" y="250891"/>
                  </a:cubicBezTo>
                  <a:cubicBezTo>
                    <a:pt x="285630" y="254721"/>
                    <a:pt x="282435" y="257275"/>
                    <a:pt x="279240" y="257275"/>
                  </a:cubicBezTo>
                  <a:close/>
                </a:path>
              </a:pathLst>
            </a:custGeom>
            <a:solidFill>
              <a:srgbClr val="480000">
                <a:alpha val="14902"/>
              </a:srgbClr>
            </a:solidFill>
            <a:ln w="63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" name="Rectangle 30">
            <a:extLst>
              <a:ext uri="{FF2B5EF4-FFF2-40B4-BE49-F238E27FC236}">
                <a16:creationId xmlns:a16="http://schemas.microsoft.com/office/drawing/2014/main" id="{112872FB-9F3D-C7A4-456F-C69279E81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" y="1548490"/>
            <a:ext cx="9058914" cy="22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ct val="50000"/>
              </a:spcBef>
            </a:pPr>
            <a:r>
              <a:rPr lang="ca-ES" sz="1200" b="1" spc="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Evolució del nombre de sol·licituds registrades d’RGC i complements (2022-2023)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E09700-9F66-1A95-41B3-8655BD520281}"/>
              </a:ext>
            </a:extLst>
          </p:cNvPr>
          <p:cNvSpPr txBox="1"/>
          <p:nvPr/>
        </p:nvSpPr>
        <p:spPr>
          <a:xfrm>
            <a:off x="857854" y="1872969"/>
            <a:ext cx="10611451" cy="432000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>
              <a:spcBef>
                <a:spcPts val="600"/>
              </a:spcBef>
              <a:buClr>
                <a:srgbClr val="8A002D"/>
              </a:buClr>
              <a:defRPr/>
            </a:pPr>
            <a:r>
              <a:rPr lang="ca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 el 2023 (fins a juliol) s’han registrat </a:t>
            </a:r>
            <a:r>
              <a:rPr lang="ca-ES" sz="1400" b="1" dirty="0">
                <a:latin typeface="Arial" panose="020B0604020202020204" pitchFamily="34" charset="0"/>
                <a:cs typeface="Arial" panose="020B0604020202020204" pitchFamily="34" charset="0"/>
              </a:rPr>
              <a:t>19.068 sol·licituds </a:t>
            </a:r>
            <a:r>
              <a:rPr lang="ca-ES" sz="1200" dirty="0">
                <a:latin typeface="Arial" panose="020B0604020202020204" pitchFamily="34" charset="0"/>
                <a:cs typeface="Arial" panose="020B0604020202020204" pitchFamily="34" charset="0"/>
              </a:rPr>
              <a:t>(24 mil durant el mateix període del 2022) </a:t>
            </a:r>
            <a:r>
              <a:rPr lang="ca-E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RGC i complements, d’entre les quals un </a:t>
            </a:r>
            <a:r>
              <a:rPr lang="ca-E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r>
              <a:rPr lang="ca-ES" sz="1400" b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ca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200" dirty="0">
                <a:latin typeface="Arial" panose="020B0604020202020204" pitchFamily="34" charset="0"/>
                <a:cs typeface="Arial" panose="020B0604020202020204" pitchFamily="34" charset="0"/>
              </a:rPr>
              <a:t>pertany al </a:t>
            </a:r>
            <a:r>
              <a:rPr lang="ca-ES" sz="1400" b="1" dirty="0">
                <a:latin typeface="Arial" panose="020B0604020202020204" pitchFamily="34" charset="0"/>
                <a:cs typeface="Arial" panose="020B0604020202020204" pitchFamily="34" charset="0"/>
              </a:rPr>
              <a:t>col·lectiu activable (SOC) </a:t>
            </a:r>
            <a:r>
              <a:rPr lang="ca-ES" sz="1200" dirty="0">
                <a:latin typeface="Arial" panose="020B0604020202020204" pitchFamily="34" charset="0"/>
                <a:cs typeface="Arial" panose="020B0604020202020204" pitchFamily="34" charset="0"/>
              </a:rPr>
              <a:t>i el restant </a:t>
            </a:r>
            <a:r>
              <a:rPr lang="ca-ES" sz="1600" b="1" dirty="0">
                <a:latin typeface="Arial" panose="020B0604020202020204" pitchFamily="34" charset="0"/>
                <a:cs typeface="Arial" panose="020B0604020202020204" pitchFamily="34" charset="0"/>
              </a:rPr>
              <a:t>35%</a:t>
            </a:r>
            <a:r>
              <a:rPr lang="ca-ES" sz="12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ca-ES" sz="1400" b="1" dirty="0">
                <a:latin typeface="Arial" panose="020B0604020202020204" pitchFamily="34" charset="0"/>
                <a:cs typeface="Arial" panose="020B0604020202020204" pitchFamily="34" charset="0"/>
              </a:rPr>
              <a:t>col·lectiu no activable</a:t>
            </a:r>
            <a:r>
              <a:rPr lang="ca-ES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a-ES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7">
            <a:extLst>
              <a:ext uri="{FF2B5EF4-FFF2-40B4-BE49-F238E27FC236}">
                <a16:creationId xmlns:a16="http://schemas.microsoft.com/office/drawing/2014/main" id="{8CB746A5-3AF9-9E47-9A65-1F0F614C8E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83039"/>
              </p:ext>
            </p:extLst>
          </p:nvPr>
        </p:nvGraphicFramePr>
        <p:xfrm>
          <a:off x="599473" y="3156513"/>
          <a:ext cx="10993055" cy="2620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800992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94F9-546C-45B1-AFFE-55AB2014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000" dirty="0">
                <a:latin typeface="Arial" panose="020B0604020202020204" pitchFamily="34" charset="0"/>
              </a:rPr>
              <a:t>03 | </a:t>
            </a:r>
            <a:r>
              <a:rPr lang="ca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Estat actual de l’RGC</a:t>
            </a:r>
          </a:p>
        </p:txBody>
      </p:sp>
      <p:sp>
        <p:nvSpPr>
          <p:cNvPr id="66" name="Slide Number Placeholder 3">
            <a:extLst>
              <a:ext uri="{FF2B5EF4-FFF2-40B4-BE49-F238E27FC236}">
                <a16:creationId xmlns:a16="http://schemas.microsoft.com/office/drawing/2014/main" id="{27980C19-E0C7-4AE2-896B-BC32A93AE6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68609" y="6351588"/>
            <a:ext cx="336054" cy="365125"/>
          </a:xfrm>
        </p:spPr>
        <p:txBody>
          <a:bodyPr/>
          <a:lstStyle/>
          <a:p>
            <a:pPr>
              <a:defRPr/>
            </a:pPr>
            <a:fld id="{36F4A1EC-13E4-4E12-8392-FCA503018D6C}" type="slidenum">
              <a:rPr lang="ca-ES" altLang="ca-ES" sz="10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13</a:t>
            </a:fld>
            <a:endParaRPr lang="ca-ES" alt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A8F9EF61-272F-49CC-A6C0-3651F0E1CDE1}"/>
              </a:ext>
            </a:extLst>
          </p:cNvPr>
          <p:cNvSpPr/>
          <p:nvPr/>
        </p:nvSpPr>
        <p:spPr>
          <a:xfrm>
            <a:off x="416336" y="947385"/>
            <a:ext cx="8537511" cy="2813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6000" rtlCol="0" anchor="ctr"/>
          <a:lstStyle/>
          <a:p>
            <a:r>
              <a:rPr lang="ca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Anàlisi dels tràmits de modificació d’expedient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F91DBB-7CE5-93DD-A5DF-7864E293E6A7}"/>
              </a:ext>
            </a:extLst>
          </p:cNvPr>
          <p:cNvSpPr/>
          <p:nvPr/>
        </p:nvSpPr>
        <p:spPr>
          <a:xfrm>
            <a:off x="0" y="1359740"/>
            <a:ext cx="1754156" cy="1306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2DA318-F176-4B6C-7EEB-A7CB06322769}"/>
              </a:ext>
            </a:extLst>
          </p:cNvPr>
          <p:cNvSpPr/>
          <p:nvPr/>
        </p:nvSpPr>
        <p:spPr>
          <a:xfrm>
            <a:off x="0" y="1841343"/>
            <a:ext cx="12192000" cy="973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Rectangle 30">
            <a:extLst>
              <a:ext uri="{FF2B5EF4-FFF2-40B4-BE49-F238E27FC236}">
                <a16:creationId xmlns:a16="http://schemas.microsoft.com/office/drawing/2014/main" id="{537E1079-6878-FBB1-E2DD-B9A21E310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" y="1700808"/>
            <a:ext cx="9058914" cy="252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ct val="50000"/>
              </a:spcBef>
            </a:pPr>
            <a:r>
              <a:rPr lang="ca-ES" sz="1200" b="1" spc="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Evolució dels tràmits realitzats (2022 - 2023)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A1AA8DB-BC42-E754-751B-150D086B84AA}"/>
              </a:ext>
            </a:extLst>
          </p:cNvPr>
          <p:cNvGrpSpPr/>
          <p:nvPr/>
        </p:nvGrpSpPr>
        <p:grpSpPr>
          <a:xfrm>
            <a:off x="475963" y="2011300"/>
            <a:ext cx="612574" cy="612000"/>
            <a:chOff x="1296920" y="2843791"/>
            <a:chExt cx="612574" cy="61200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166AC74-695F-345A-9B1C-6261639AA666}"/>
                </a:ext>
              </a:extLst>
            </p:cNvPr>
            <p:cNvSpPr/>
            <p:nvPr/>
          </p:nvSpPr>
          <p:spPr>
            <a:xfrm>
              <a:off x="1297207" y="2843791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A38D6AA-6E5B-A408-8A56-BCFFB5BE103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96920" y="2843791"/>
              <a:ext cx="612574" cy="612000"/>
              <a:chOff x="905454" y="3339623"/>
              <a:chExt cx="362309" cy="361971"/>
            </a:xfrm>
            <a:solidFill>
              <a:srgbClr val="E4D9D9"/>
            </a:solidFill>
          </p:grpSpPr>
          <p:sp>
            <p:nvSpPr>
              <p:cNvPr id="21" name="Graphic 4">
                <a:extLst>
                  <a:ext uri="{FF2B5EF4-FFF2-40B4-BE49-F238E27FC236}">
                    <a16:creationId xmlns:a16="http://schemas.microsoft.com/office/drawing/2014/main" id="{7088E611-DAB5-76E6-4455-ECF845DD6765}"/>
                  </a:ext>
                </a:extLst>
              </p:cNvPr>
              <p:cNvSpPr/>
              <p:nvPr/>
            </p:nvSpPr>
            <p:spPr>
              <a:xfrm>
                <a:off x="1004498" y="3457089"/>
                <a:ext cx="164221" cy="148746"/>
              </a:xfrm>
              <a:custGeom>
                <a:avLst/>
                <a:gdLst>
                  <a:gd name="connsiteX0" fmla="*/ 139940 w 164221"/>
                  <a:gd name="connsiteY0" fmla="*/ 37665 h 148746"/>
                  <a:gd name="connsiteX1" fmla="*/ 139301 w 164221"/>
                  <a:gd name="connsiteY1" fmla="*/ 40219 h 148746"/>
                  <a:gd name="connsiteX2" fmla="*/ 81791 w 164221"/>
                  <a:gd name="connsiteY2" fmla="*/ 73416 h 148746"/>
                  <a:gd name="connsiteX3" fmla="*/ 24921 w 164221"/>
                  <a:gd name="connsiteY3" fmla="*/ 40219 h 148746"/>
                  <a:gd name="connsiteX4" fmla="*/ 24282 w 164221"/>
                  <a:gd name="connsiteY4" fmla="*/ 37665 h 148746"/>
                  <a:gd name="connsiteX5" fmla="*/ 24282 w 164221"/>
                  <a:gd name="connsiteY5" fmla="*/ 0 h 148746"/>
                  <a:gd name="connsiteX6" fmla="*/ 0 w 164221"/>
                  <a:gd name="connsiteY6" fmla="*/ 0 h 148746"/>
                  <a:gd name="connsiteX7" fmla="*/ 0 w 164221"/>
                  <a:gd name="connsiteY7" fmla="*/ 148747 h 148746"/>
                  <a:gd name="connsiteX8" fmla="*/ 164221 w 164221"/>
                  <a:gd name="connsiteY8" fmla="*/ 148747 h 148746"/>
                  <a:gd name="connsiteX9" fmla="*/ 164221 w 164221"/>
                  <a:gd name="connsiteY9" fmla="*/ 0 h 148746"/>
                  <a:gd name="connsiteX10" fmla="*/ 139940 w 164221"/>
                  <a:gd name="connsiteY10" fmla="*/ 0 h 148746"/>
                  <a:gd name="connsiteX11" fmla="*/ 139940 w 164221"/>
                  <a:gd name="connsiteY11" fmla="*/ 37665 h 148746"/>
                  <a:gd name="connsiteX12" fmla="*/ 141218 w 164221"/>
                  <a:gd name="connsiteY12" fmla="*/ 132787 h 148746"/>
                  <a:gd name="connsiteX13" fmla="*/ 23643 w 164221"/>
                  <a:gd name="connsiteY13" fmla="*/ 132787 h 148746"/>
                  <a:gd name="connsiteX14" fmla="*/ 17253 w 164221"/>
                  <a:gd name="connsiteY14" fmla="*/ 126403 h 148746"/>
                  <a:gd name="connsiteX15" fmla="*/ 23643 w 164221"/>
                  <a:gd name="connsiteY15" fmla="*/ 120019 h 148746"/>
                  <a:gd name="connsiteX16" fmla="*/ 141218 w 164221"/>
                  <a:gd name="connsiteY16" fmla="*/ 120019 h 148746"/>
                  <a:gd name="connsiteX17" fmla="*/ 147608 w 164221"/>
                  <a:gd name="connsiteY17" fmla="*/ 126403 h 148746"/>
                  <a:gd name="connsiteX18" fmla="*/ 141218 w 164221"/>
                  <a:gd name="connsiteY18" fmla="*/ 132787 h 148746"/>
                  <a:gd name="connsiteX19" fmla="*/ 141218 w 164221"/>
                  <a:gd name="connsiteY19" fmla="*/ 132787 h 148746"/>
                  <a:gd name="connsiteX20" fmla="*/ 147608 w 164221"/>
                  <a:gd name="connsiteY20" fmla="*/ 97036 h 148746"/>
                  <a:gd name="connsiteX21" fmla="*/ 141218 w 164221"/>
                  <a:gd name="connsiteY21" fmla="*/ 103420 h 148746"/>
                  <a:gd name="connsiteX22" fmla="*/ 23643 w 164221"/>
                  <a:gd name="connsiteY22" fmla="*/ 103420 h 148746"/>
                  <a:gd name="connsiteX23" fmla="*/ 17253 w 164221"/>
                  <a:gd name="connsiteY23" fmla="*/ 97036 h 148746"/>
                  <a:gd name="connsiteX24" fmla="*/ 23643 w 164221"/>
                  <a:gd name="connsiteY24" fmla="*/ 90652 h 148746"/>
                  <a:gd name="connsiteX25" fmla="*/ 141218 w 164221"/>
                  <a:gd name="connsiteY25" fmla="*/ 90652 h 148746"/>
                  <a:gd name="connsiteX26" fmla="*/ 147608 w 164221"/>
                  <a:gd name="connsiteY26" fmla="*/ 97036 h 148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64221" h="148746">
                    <a:moveTo>
                      <a:pt x="139940" y="37665"/>
                    </a:moveTo>
                    <a:cubicBezTo>
                      <a:pt x="139940" y="38304"/>
                      <a:pt x="139940" y="39580"/>
                      <a:pt x="139301" y="40219"/>
                    </a:cubicBezTo>
                    <a:cubicBezTo>
                      <a:pt x="130355" y="60009"/>
                      <a:pt x="107351" y="73416"/>
                      <a:pt x="81791" y="73416"/>
                    </a:cubicBezTo>
                    <a:cubicBezTo>
                      <a:pt x="56231" y="73416"/>
                      <a:pt x="33867" y="60009"/>
                      <a:pt x="24921" y="40219"/>
                    </a:cubicBezTo>
                    <a:cubicBezTo>
                      <a:pt x="24282" y="39580"/>
                      <a:pt x="24282" y="38304"/>
                      <a:pt x="24282" y="37665"/>
                    </a:cubicBezTo>
                    <a:lnTo>
                      <a:pt x="24282" y="0"/>
                    </a:lnTo>
                    <a:lnTo>
                      <a:pt x="0" y="0"/>
                    </a:lnTo>
                    <a:lnTo>
                      <a:pt x="0" y="148747"/>
                    </a:lnTo>
                    <a:lnTo>
                      <a:pt x="164221" y="148747"/>
                    </a:lnTo>
                    <a:lnTo>
                      <a:pt x="164221" y="0"/>
                    </a:lnTo>
                    <a:lnTo>
                      <a:pt x="139940" y="0"/>
                    </a:lnTo>
                    <a:lnTo>
                      <a:pt x="139940" y="37665"/>
                    </a:lnTo>
                    <a:close/>
                    <a:moveTo>
                      <a:pt x="141218" y="132787"/>
                    </a:moveTo>
                    <a:lnTo>
                      <a:pt x="23643" y="132787"/>
                    </a:lnTo>
                    <a:cubicBezTo>
                      <a:pt x="19809" y="132787"/>
                      <a:pt x="17253" y="130233"/>
                      <a:pt x="17253" y="126403"/>
                    </a:cubicBezTo>
                    <a:cubicBezTo>
                      <a:pt x="17253" y="122572"/>
                      <a:pt x="19809" y="120019"/>
                      <a:pt x="23643" y="120019"/>
                    </a:cubicBezTo>
                    <a:lnTo>
                      <a:pt x="141218" y="120019"/>
                    </a:lnTo>
                    <a:cubicBezTo>
                      <a:pt x="145052" y="120019"/>
                      <a:pt x="147608" y="122572"/>
                      <a:pt x="147608" y="126403"/>
                    </a:cubicBezTo>
                    <a:cubicBezTo>
                      <a:pt x="147608" y="130233"/>
                      <a:pt x="144413" y="132787"/>
                      <a:pt x="141218" y="132787"/>
                    </a:cubicBezTo>
                    <a:lnTo>
                      <a:pt x="141218" y="132787"/>
                    </a:lnTo>
                    <a:close/>
                    <a:moveTo>
                      <a:pt x="147608" y="97036"/>
                    </a:moveTo>
                    <a:cubicBezTo>
                      <a:pt x="147608" y="100867"/>
                      <a:pt x="145052" y="103420"/>
                      <a:pt x="141218" y="103420"/>
                    </a:cubicBezTo>
                    <a:lnTo>
                      <a:pt x="23643" y="103420"/>
                    </a:lnTo>
                    <a:cubicBezTo>
                      <a:pt x="19809" y="103420"/>
                      <a:pt x="17253" y="100867"/>
                      <a:pt x="17253" y="97036"/>
                    </a:cubicBezTo>
                    <a:cubicBezTo>
                      <a:pt x="17253" y="93206"/>
                      <a:pt x="19809" y="90652"/>
                      <a:pt x="23643" y="90652"/>
                    </a:cubicBezTo>
                    <a:lnTo>
                      <a:pt x="141218" y="90652"/>
                    </a:lnTo>
                    <a:cubicBezTo>
                      <a:pt x="144413" y="90652"/>
                      <a:pt x="147608" y="93206"/>
                      <a:pt x="147608" y="97036"/>
                    </a:cubicBezTo>
                    <a:close/>
                  </a:path>
                </a:pathLst>
              </a:custGeom>
              <a:grpFill/>
              <a:ln w="63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Graphic 4">
                <a:extLst>
                  <a:ext uri="{FF2B5EF4-FFF2-40B4-BE49-F238E27FC236}">
                    <a16:creationId xmlns:a16="http://schemas.microsoft.com/office/drawing/2014/main" id="{D74154CE-3B22-9A3E-E7C1-5108AD2D1AB0}"/>
                  </a:ext>
                </a:extLst>
              </p:cNvPr>
              <p:cNvSpPr/>
              <p:nvPr/>
            </p:nvSpPr>
            <p:spPr>
              <a:xfrm>
                <a:off x="1041559" y="3435383"/>
                <a:ext cx="90098" cy="83021"/>
              </a:xfrm>
              <a:custGeom>
                <a:avLst/>
                <a:gdLst>
                  <a:gd name="connsiteX0" fmla="*/ 44730 w 90098"/>
                  <a:gd name="connsiteY0" fmla="*/ 82992 h 83021"/>
                  <a:gd name="connsiteX1" fmla="*/ 90098 w 90098"/>
                  <a:gd name="connsiteY1" fmla="*/ 58733 h 83021"/>
                  <a:gd name="connsiteX2" fmla="*/ 90098 w 90098"/>
                  <a:gd name="connsiteY2" fmla="*/ 0 h 83021"/>
                  <a:gd name="connsiteX3" fmla="*/ 0 w 90098"/>
                  <a:gd name="connsiteY3" fmla="*/ 0 h 83021"/>
                  <a:gd name="connsiteX4" fmla="*/ 0 w 90098"/>
                  <a:gd name="connsiteY4" fmla="*/ 58733 h 83021"/>
                  <a:gd name="connsiteX5" fmla="*/ 44730 w 90098"/>
                  <a:gd name="connsiteY5" fmla="*/ 82992 h 83021"/>
                  <a:gd name="connsiteX6" fmla="*/ 18531 w 90098"/>
                  <a:gd name="connsiteY6" fmla="*/ 33197 h 83021"/>
                  <a:gd name="connsiteX7" fmla="*/ 27477 w 90098"/>
                  <a:gd name="connsiteY7" fmla="*/ 33197 h 83021"/>
                  <a:gd name="connsiteX8" fmla="*/ 38979 w 90098"/>
                  <a:gd name="connsiteY8" fmla="*/ 44688 h 83021"/>
                  <a:gd name="connsiteX9" fmla="*/ 38979 w 90098"/>
                  <a:gd name="connsiteY9" fmla="*/ 23621 h 83021"/>
                  <a:gd name="connsiteX10" fmla="*/ 45369 w 90098"/>
                  <a:gd name="connsiteY10" fmla="*/ 17237 h 83021"/>
                  <a:gd name="connsiteX11" fmla="*/ 51759 w 90098"/>
                  <a:gd name="connsiteY11" fmla="*/ 23621 h 83021"/>
                  <a:gd name="connsiteX12" fmla="*/ 51759 w 90098"/>
                  <a:gd name="connsiteY12" fmla="*/ 44688 h 83021"/>
                  <a:gd name="connsiteX13" fmla="*/ 63260 w 90098"/>
                  <a:gd name="connsiteY13" fmla="*/ 33197 h 83021"/>
                  <a:gd name="connsiteX14" fmla="*/ 72206 w 90098"/>
                  <a:gd name="connsiteY14" fmla="*/ 33197 h 83021"/>
                  <a:gd name="connsiteX15" fmla="*/ 72206 w 90098"/>
                  <a:gd name="connsiteY15" fmla="*/ 42134 h 83021"/>
                  <a:gd name="connsiteX16" fmla="*/ 50480 w 90098"/>
                  <a:gd name="connsiteY16" fmla="*/ 64478 h 83021"/>
                  <a:gd name="connsiteX17" fmla="*/ 41535 w 90098"/>
                  <a:gd name="connsiteY17" fmla="*/ 64478 h 83021"/>
                  <a:gd name="connsiteX18" fmla="*/ 41535 w 90098"/>
                  <a:gd name="connsiteY18" fmla="*/ 64478 h 83021"/>
                  <a:gd name="connsiteX19" fmla="*/ 19809 w 90098"/>
                  <a:gd name="connsiteY19" fmla="*/ 42134 h 83021"/>
                  <a:gd name="connsiteX20" fmla="*/ 10863 w 90098"/>
                  <a:gd name="connsiteY20" fmla="*/ 37666 h 83021"/>
                  <a:gd name="connsiteX21" fmla="*/ 18531 w 90098"/>
                  <a:gd name="connsiteY21" fmla="*/ 33197 h 8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90098" h="83021">
                    <a:moveTo>
                      <a:pt x="44730" y="82992"/>
                    </a:moveTo>
                    <a:cubicBezTo>
                      <a:pt x="64538" y="82992"/>
                      <a:pt x="83069" y="72778"/>
                      <a:pt x="90098" y="58733"/>
                    </a:cubicBezTo>
                    <a:lnTo>
                      <a:pt x="90098" y="0"/>
                    </a:lnTo>
                    <a:lnTo>
                      <a:pt x="0" y="0"/>
                    </a:lnTo>
                    <a:lnTo>
                      <a:pt x="0" y="58733"/>
                    </a:lnTo>
                    <a:cubicBezTo>
                      <a:pt x="8946" y="74054"/>
                      <a:pt x="26199" y="83630"/>
                      <a:pt x="44730" y="82992"/>
                    </a:cubicBezTo>
                    <a:close/>
                    <a:moveTo>
                      <a:pt x="18531" y="33197"/>
                    </a:moveTo>
                    <a:cubicBezTo>
                      <a:pt x="21087" y="30643"/>
                      <a:pt x="24921" y="30643"/>
                      <a:pt x="27477" y="33197"/>
                    </a:cubicBezTo>
                    <a:lnTo>
                      <a:pt x="38979" y="44688"/>
                    </a:lnTo>
                    <a:lnTo>
                      <a:pt x="38979" y="23621"/>
                    </a:lnTo>
                    <a:cubicBezTo>
                      <a:pt x="38979" y="19790"/>
                      <a:pt x="41535" y="17237"/>
                      <a:pt x="45369" y="17237"/>
                    </a:cubicBezTo>
                    <a:cubicBezTo>
                      <a:pt x="49202" y="17237"/>
                      <a:pt x="51759" y="19790"/>
                      <a:pt x="51759" y="23621"/>
                    </a:cubicBezTo>
                    <a:lnTo>
                      <a:pt x="51759" y="44688"/>
                    </a:lnTo>
                    <a:lnTo>
                      <a:pt x="63260" y="33197"/>
                    </a:lnTo>
                    <a:cubicBezTo>
                      <a:pt x="65816" y="30643"/>
                      <a:pt x="69650" y="30643"/>
                      <a:pt x="72206" y="33197"/>
                    </a:cubicBezTo>
                    <a:cubicBezTo>
                      <a:pt x="74762" y="35750"/>
                      <a:pt x="74762" y="39581"/>
                      <a:pt x="72206" y="42134"/>
                    </a:cubicBezTo>
                    <a:lnTo>
                      <a:pt x="50480" y="64478"/>
                    </a:lnTo>
                    <a:cubicBezTo>
                      <a:pt x="47925" y="67032"/>
                      <a:pt x="44091" y="67032"/>
                      <a:pt x="41535" y="64478"/>
                    </a:cubicBezTo>
                    <a:cubicBezTo>
                      <a:pt x="41535" y="64478"/>
                      <a:pt x="41535" y="64478"/>
                      <a:pt x="41535" y="64478"/>
                    </a:cubicBezTo>
                    <a:lnTo>
                      <a:pt x="19809" y="42134"/>
                    </a:lnTo>
                    <a:cubicBezTo>
                      <a:pt x="14697" y="42134"/>
                      <a:pt x="10863" y="42773"/>
                      <a:pt x="10863" y="37666"/>
                    </a:cubicBezTo>
                    <a:cubicBezTo>
                      <a:pt x="9585" y="32558"/>
                      <a:pt x="13419" y="28728"/>
                      <a:pt x="18531" y="33197"/>
                    </a:cubicBezTo>
                    <a:close/>
                  </a:path>
                </a:pathLst>
              </a:custGeom>
              <a:grpFill/>
              <a:ln w="63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Graphic 4">
                <a:extLst>
                  <a:ext uri="{FF2B5EF4-FFF2-40B4-BE49-F238E27FC236}">
                    <a16:creationId xmlns:a16="http://schemas.microsoft.com/office/drawing/2014/main" id="{326C6D2F-FD15-2433-484D-D1FFC37B329A}"/>
                  </a:ext>
                </a:extLst>
              </p:cNvPr>
              <p:cNvSpPr/>
              <p:nvPr/>
            </p:nvSpPr>
            <p:spPr>
              <a:xfrm>
                <a:off x="905454" y="3339623"/>
                <a:ext cx="362309" cy="361971"/>
              </a:xfrm>
              <a:custGeom>
                <a:avLst/>
                <a:gdLst>
                  <a:gd name="connsiteX0" fmla="*/ 180835 w 362309"/>
                  <a:gd name="connsiteY0" fmla="*/ 0 h 361971"/>
                  <a:gd name="connsiteX1" fmla="*/ 0 w 362309"/>
                  <a:gd name="connsiteY1" fmla="*/ 180667 h 361971"/>
                  <a:gd name="connsiteX2" fmla="*/ 180835 w 362309"/>
                  <a:gd name="connsiteY2" fmla="*/ 361972 h 361971"/>
                  <a:gd name="connsiteX3" fmla="*/ 362309 w 362309"/>
                  <a:gd name="connsiteY3" fmla="*/ 180667 h 361971"/>
                  <a:gd name="connsiteX4" fmla="*/ 362309 w 362309"/>
                  <a:gd name="connsiteY4" fmla="*/ 180667 h 361971"/>
                  <a:gd name="connsiteX5" fmla="*/ 180835 w 362309"/>
                  <a:gd name="connsiteY5" fmla="*/ 0 h 361971"/>
                  <a:gd name="connsiteX6" fmla="*/ 275406 w 362309"/>
                  <a:gd name="connsiteY6" fmla="*/ 273234 h 361971"/>
                  <a:gd name="connsiteX7" fmla="*/ 269016 w 362309"/>
                  <a:gd name="connsiteY7" fmla="*/ 279618 h 361971"/>
                  <a:gd name="connsiteX8" fmla="*/ 92654 w 362309"/>
                  <a:gd name="connsiteY8" fmla="*/ 279618 h 361971"/>
                  <a:gd name="connsiteX9" fmla="*/ 86264 w 362309"/>
                  <a:gd name="connsiteY9" fmla="*/ 273234 h 361971"/>
                  <a:gd name="connsiteX10" fmla="*/ 86264 w 362309"/>
                  <a:gd name="connsiteY10" fmla="*/ 111081 h 361971"/>
                  <a:gd name="connsiteX11" fmla="*/ 92654 w 362309"/>
                  <a:gd name="connsiteY11" fmla="*/ 104697 h 361971"/>
                  <a:gd name="connsiteX12" fmla="*/ 123326 w 362309"/>
                  <a:gd name="connsiteY12" fmla="*/ 104697 h 361971"/>
                  <a:gd name="connsiteX13" fmla="*/ 123326 w 362309"/>
                  <a:gd name="connsiteY13" fmla="*/ 88738 h 361971"/>
                  <a:gd name="connsiteX14" fmla="*/ 129716 w 362309"/>
                  <a:gd name="connsiteY14" fmla="*/ 82354 h 361971"/>
                  <a:gd name="connsiteX15" fmla="*/ 232594 w 362309"/>
                  <a:gd name="connsiteY15" fmla="*/ 82354 h 361971"/>
                  <a:gd name="connsiteX16" fmla="*/ 238984 w 362309"/>
                  <a:gd name="connsiteY16" fmla="*/ 88738 h 361971"/>
                  <a:gd name="connsiteX17" fmla="*/ 238984 w 362309"/>
                  <a:gd name="connsiteY17" fmla="*/ 104697 h 361971"/>
                  <a:gd name="connsiteX18" fmla="*/ 269655 w 362309"/>
                  <a:gd name="connsiteY18" fmla="*/ 104697 h 361971"/>
                  <a:gd name="connsiteX19" fmla="*/ 276045 w 362309"/>
                  <a:gd name="connsiteY19" fmla="*/ 111081 h 361971"/>
                  <a:gd name="connsiteX20" fmla="*/ 275406 w 362309"/>
                  <a:gd name="connsiteY20" fmla="*/ 273234 h 361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62309" h="361971">
                    <a:moveTo>
                      <a:pt x="180835" y="0"/>
                    </a:moveTo>
                    <a:cubicBezTo>
                      <a:pt x="80513" y="0"/>
                      <a:pt x="0" y="81077"/>
                      <a:pt x="0" y="180667"/>
                    </a:cubicBezTo>
                    <a:cubicBezTo>
                      <a:pt x="0" y="280895"/>
                      <a:pt x="81152" y="361972"/>
                      <a:pt x="180835" y="361972"/>
                    </a:cubicBezTo>
                    <a:cubicBezTo>
                      <a:pt x="280518" y="361972"/>
                      <a:pt x="362309" y="280895"/>
                      <a:pt x="362309" y="180667"/>
                    </a:cubicBezTo>
                    <a:lnTo>
                      <a:pt x="362309" y="180667"/>
                    </a:lnTo>
                    <a:cubicBezTo>
                      <a:pt x="361670" y="81077"/>
                      <a:pt x="281157" y="0"/>
                      <a:pt x="180835" y="0"/>
                    </a:cubicBezTo>
                    <a:close/>
                    <a:moveTo>
                      <a:pt x="275406" y="273234"/>
                    </a:moveTo>
                    <a:cubicBezTo>
                      <a:pt x="275406" y="277065"/>
                      <a:pt x="272850" y="279618"/>
                      <a:pt x="269016" y="279618"/>
                    </a:cubicBezTo>
                    <a:lnTo>
                      <a:pt x="92654" y="279618"/>
                    </a:lnTo>
                    <a:cubicBezTo>
                      <a:pt x="88820" y="279618"/>
                      <a:pt x="86264" y="277065"/>
                      <a:pt x="86264" y="273234"/>
                    </a:cubicBezTo>
                    <a:lnTo>
                      <a:pt x="86264" y="111081"/>
                    </a:lnTo>
                    <a:cubicBezTo>
                      <a:pt x="86264" y="107251"/>
                      <a:pt x="88820" y="104697"/>
                      <a:pt x="92654" y="104697"/>
                    </a:cubicBezTo>
                    <a:lnTo>
                      <a:pt x="123326" y="104697"/>
                    </a:lnTo>
                    <a:lnTo>
                      <a:pt x="123326" y="88738"/>
                    </a:lnTo>
                    <a:cubicBezTo>
                      <a:pt x="123326" y="84907"/>
                      <a:pt x="125882" y="82354"/>
                      <a:pt x="129716" y="82354"/>
                    </a:cubicBezTo>
                    <a:lnTo>
                      <a:pt x="232594" y="82354"/>
                    </a:lnTo>
                    <a:cubicBezTo>
                      <a:pt x="236428" y="82354"/>
                      <a:pt x="238984" y="84907"/>
                      <a:pt x="238984" y="88738"/>
                    </a:cubicBezTo>
                    <a:lnTo>
                      <a:pt x="238984" y="104697"/>
                    </a:lnTo>
                    <a:lnTo>
                      <a:pt x="269655" y="104697"/>
                    </a:lnTo>
                    <a:cubicBezTo>
                      <a:pt x="273489" y="104697"/>
                      <a:pt x="276045" y="107251"/>
                      <a:pt x="276045" y="111081"/>
                    </a:cubicBezTo>
                    <a:lnTo>
                      <a:pt x="275406" y="273234"/>
                    </a:lnTo>
                    <a:close/>
                  </a:path>
                </a:pathLst>
              </a:custGeom>
              <a:grpFill/>
              <a:ln w="63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27A6A62-A5E2-F157-DEDC-ED662CB95754}"/>
              </a:ext>
            </a:extLst>
          </p:cNvPr>
          <p:cNvSpPr txBox="1"/>
          <p:nvPr/>
        </p:nvSpPr>
        <p:spPr>
          <a:xfrm>
            <a:off x="983740" y="1976242"/>
            <a:ext cx="10485565" cy="703448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 marL="171450" indent="-171450" algn="just">
              <a:spcBef>
                <a:spcPts val="600"/>
              </a:spcBef>
              <a:buClr>
                <a:srgbClr val="8A002D"/>
              </a:buClr>
              <a:buFont typeface="Arial" panose="020B0604020202020204" pitchFamily="34" charset="0"/>
              <a:buChar char="•"/>
              <a:defRPr/>
            </a:pPr>
            <a:r>
              <a:rPr lang="ca-ES" sz="1200" dirty="0">
                <a:latin typeface="Arial" panose="020B0604020202020204" pitchFamily="34" charset="0"/>
                <a:cs typeface="Arial" panose="020B0604020202020204" pitchFamily="34" charset="0"/>
              </a:rPr>
              <a:t>A l’exercici </a:t>
            </a:r>
            <a:r>
              <a:rPr lang="ca-ES" sz="1400" b="1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ca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200" dirty="0">
                <a:latin typeface="Arial" panose="020B0604020202020204" pitchFamily="34" charset="0"/>
                <a:cs typeface="Arial" panose="020B0604020202020204" pitchFamily="34" charset="0"/>
              </a:rPr>
              <a:t>(fins juliol), s’han presentat un total de </a:t>
            </a:r>
            <a:r>
              <a:rPr lang="ca-ES" sz="1600" b="1" dirty="0">
                <a:solidFill>
                  <a:srgbClr val="9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47.087 propostes </a:t>
            </a:r>
            <a:r>
              <a:rPr lang="ca-ES" sz="1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ca-ES" sz="1400" b="1" dirty="0">
                <a:latin typeface="Arial" panose="020B0604020202020204" pitchFamily="34" charset="0"/>
                <a:cs typeface="Arial" panose="020B0604020202020204" pitchFamily="34" charset="0"/>
              </a:rPr>
              <a:t>modificacions dels expedients </a:t>
            </a:r>
            <a:r>
              <a:rPr lang="ca-ES" sz="1200" dirty="0">
                <a:latin typeface="Arial" panose="020B0604020202020204" pitchFamily="34" charset="0"/>
                <a:cs typeface="Arial" panose="020B0604020202020204" pitchFamily="34" charset="0"/>
              </a:rPr>
              <a:t>per part dels perceptors. </a:t>
            </a:r>
          </a:p>
          <a:p>
            <a:pPr marL="171450" indent="-171450" algn="just">
              <a:spcBef>
                <a:spcPts val="600"/>
              </a:spcBef>
              <a:buClr>
                <a:srgbClr val="8A002D"/>
              </a:buClr>
              <a:buFont typeface="Arial" panose="020B0604020202020204" pitchFamily="34" charset="0"/>
              <a:buChar char="•"/>
              <a:defRPr/>
            </a:pPr>
            <a:r>
              <a:rPr lang="ca-ES" sz="1200" dirty="0">
                <a:latin typeface="Arial" panose="020B0604020202020204" pitchFamily="34" charset="0"/>
                <a:cs typeface="Arial" panose="020B0604020202020204" pitchFamily="34" charset="0"/>
              </a:rPr>
              <a:t>Durant l’any </a:t>
            </a:r>
            <a:r>
              <a:rPr lang="ca-ES" sz="1400" b="1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ca-ES" sz="1200" dirty="0">
                <a:latin typeface="Arial" panose="020B0604020202020204" pitchFamily="34" charset="0"/>
                <a:cs typeface="Arial" panose="020B0604020202020204" pitchFamily="34" charset="0"/>
              </a:rPr>
              <a:t>, es van presentar un total de </a:t>
            </a:r>
            <a:r>
              <a:rPr lang="ca-E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86.638 propostes</a:t>
            </a:r>
            <a:r>
              <a:rPr lang="ca-E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Rectangle 30">
            <a:extLst>
              <a:ext uri="{FF2B5EF4-FFF2-40B4-BE49-F238E27FC236}">
                <a16:creationId xmlns:a16="http://schemas.microsoft.com/office/drawing/2014/main" id="{D1159094-B99E-BA23-6B38-9406E120E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773" y="3068960"/>
            <a:ext cx="7432454" cy="22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rtl="0">
              <a:defRPr lang="ca-ES" sz="1100" b="0" i="0" u="none" strike="noStrike" kern="1200" spc="0" baseline="0" noProof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a-ES" sz="1200" b="1" spc="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Modificacions d’expedients d’RGC</a:t>
            </a:r>
          </a:p>
        </p:txBody>
      </p:sp>
      <p:graphicFrame>
        <p:nvGraphicFramePr>
          <p:cNvPr id="3" name="Gràfic 76">
            <a:extLst>
              <a:ext uri="{FF2B5EF4-FFF2-40B4-BE49-F238E27FC236}">
                <a16:creationId xmlns:a16="http://schemas.microsoft.com/office/drawing/2014/main" id="{9C7F57B5-7EAC-7EB2-2761-7A91828B46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986099"/>
              </p:ext>
            </p:extLst>
          </p:nvPr>
        </p:nvGraphicFramePr>
        <p:xfrm>
          <a:off x="475963" y="3429000"/>
          <a:ext cx="11149965" cy="3083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174752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94F9-546C-45B1-AFFE-55AB2014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000" dirty="0">
                <a:latin typeface="Arial" panose="020B0604020202020204" pitchFamily="34" charset="0"/>
              </a:rPr>
              <a:t>03 | </a:t>
            </a:r>
            <a:r>
              <a:rPr lang="ca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Estat actual de l’RGC</a:t>
            </a:r>
          </a:p>
        </p:txBody>
      </p:sp>
      <p:sp>
        <p:nvSpPr>
          <p:cNvPr id="66" name="Slide Number Placeholder 3">
            <a:extLst>
              <a:ext uri="{FF2B5EF4-FFF2-40B4-BE49-F238E27FC236}">
                <a16:creationId xmlns:a16="http://schemas.microsoft.com/office/drawing/2014/main" id="{27980C19-E0C7-4AE2-896B-BC32A93AE6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68609" y="6351588"/>
            <a:ext cx="336054" cy="365125"/>
          </a:xfrm>
        </p:spPr>
        <p:txBody>
          <a:bodyPr/>
          <a:lstStyle/>
          <a:p>
            <a:pPr>
              <a:defRPr/>
            </a:pPr>
            <a:fld id="{36F4A1EC-13E4-4E12-8392-FCA503018D6C}" type="slidenum">
              <a:rPr lang="ca-ES" altLang="ca-ES" sz="10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14</a:t>
            </a:fld>
            <a:endParaRPr lang="ca-ES" alt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A8F9EF61-272F-49CC-A6C0-3651F0E1CDE1}"/>
              </a:ext>
            </a:extLst>
          </p:cNvPr>
          <p:cNvSpPr/>
          <p:nvPr/>
        </p:nvSpPr>
        <p:spPr>
          <a:xfrm>
            <a:off x="416336" y="947385"/>
            <a:ext cx="8537511" cy="2813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6000" rtlCol="0" anchor="ctr"/>
          <a:lstStyle/>
          <a:p>
            <a:r>
              <a:rPr lang="ca-ES" sz="16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Reptes des del punt de vista de la gestió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A1FC092-791A-4A8A-9DF2-1A134FD7654D}"/>
              </a:ext>
            </a:extLst>
          </p:cNvPr>
          <p:cNvGrpSpPr/>
          <p:nvPr/>
        </p:nvGrpSpPr>
        <p:grpSpPr>
          <a:xfrm>
            <a:off x="2269351" y="3998495"/>
            <a:ext cx="593936" cy="605374"/>
            <a:chOff x="12723687" y="4279532"/>
            <a:chExt cx="301201" cy="307003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DA76CC49-B5DA-5692-6F65-402A5D4287A1}"/>
                </a:ext>
              </a:extLst>
            </p:cNvPr>
            <p:cNvSpPr/>
            <p:nvPr/>
          </p:nvSpPr>
          <p:spPr>
            <a:xfrm>
              <a:off x="12723687" y="4279532"/>
              <a:ext cx="216000" cy="216000"/>
            </a:xfrm>
            <a:prstGeom prst="ellipse">
              <a:avLst/>
            </a:prstGeom>
            <a:solidFill>
              <a:srgbClr val="F6D9D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0" name="Freeform 343">
              <a:extLst>
                <a:ext uri="{FF2B5EF4-FFF2-40B4-BE49-F238E27FC236}">
                  <a16:creationId xmlns:a16="http://schemas.microsoft.com/office/drawing/2014/main" id="{C8145849-0526-9840-79EA-C256999A42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816845" y="4355894"/>
              <a:ext cx="208043" cy="230641"/>
            </a:xfrm>
            <a:custGeom>
              <a:avLst/>
              <a:gdLst>
                <a:gd name="T0" fmla="*/ 224 w 256"/>
                <a:gd name="T1" fmla="*/ 213 h 277"/>
                <a:gd name="T2" fmla="*/ 224 w 256"/>
                <a:gd name="T3" fmla="*/ 267 h 277"/>
                <a:gd name="T4" fmla="*/ 213 w 256"/>
                <a:gd name="T5" fmla="*/ 277 h 277"/>
                <a:gd name="T6" fmla="*/ 202 w 256"/>
                <a:gd name="T7" fmla="*/ 267 h 277"/>
                <a:gd name="T8" fmla="*/ 202 w 256"/>
                <a:gd name="T9" fmla="*/ 242 h 277"/>
                <a:gd name="T10" fmla="*/ 128 w 256"/>
                <a:gd name="T11" fmla="*/ 267 h 277"/>
                <a:gd name="T12" fmla="*/ 0 w 256"/>
                <a:gd name="T13" fmla="*/ 139 h 277"/>
                <a:gd name="T14" fmla="*/ 10 w 256"/>
                <a:gd name="T15" fmla="*/ 128 h 277"/>
                <a:gd name="T16" fmla="*/ 21 w 256"/>
                <a:gd name="T17" fmla="*/ 139 h 277"/>
                <a:gd name="T18" fmla="*/ 128 w 256"/>
                <a:gd name="T19" fmla="*/ 245 h 277"/>
                <a:gd name="T20" fmla="*/ 192 w 256"/>
                <a:gd name="T21" fmla="*/ 224 h 277"/>
                <a:gd name="T22" fmla="*/ 160 w 256"/>
                <a:gd name="T23" fmla="*/ 224 h 277"/>
                <a:gd name="T24" fmla="*/ 149 w 256"/>
                <a:gd name="T25" fmla="*/ 213 h 277"/>
                <a:gd name="T26" fmla="*/ 160 w 256"/>
                <a:gd name="T27" fmla="*/ 203 h 277"/>
                <a:gd name="T28" fmla="*/ 213 w 256"/>
                <a:gd name="T29" fmla="*/ 203 h 277"/>
                <a:gd name="T30" fmla="*/ 224 w 256"/>
                <a:gd name="T31" fmla="*/ 213 h 277"/>
                <a:gd name="T32" fmla="*/ 128 w 256"/>
                <a:gd name="T33" fmla="*/ 11 h 277"/>
                <a:gd name="T34" fmla="*/ 53 w 256"/>
                <a:gd name="T35" fmla="*/ 35 h 277"/>
                <a:gd name="T36" fmla="*/ 53 w 256"/>
                <a:gd name="T37" fmla="*/ 11 h 277"/>
                <a:gd name="T38" fmla="*/ 42 w 256"/>
                <a:gd name="T39" fmla="*/ 0 h 277"/>
                <a:gd name="T40" fmla="*/ 32 w 256"/>
                <a:gd name="T41" fmla="*/ 11 h 277"/>
                <a:gd name="T42" fmla="*/ 32 w 256"/>
                <a:gd name="T43" fmla="*/ 64 h 277"/>
                <a:gd name="T44" fmla="*/ 42 w 256"/>
                <a:gd name="T45" fmla="*/ 75 h 277"/>
                <a:gd name="T46" fmla="*/ 96 w 256"/>
                <a:gd name="T47" fmla="*/ 75 h 277"/>
                <a:gd name="T48" fmla="*/ 106 w 256"/>
                <a:gd name="T49" fmla="*/ 64 h 277"/>
                <a:gd name="T50" fmla="*/ 96 w 256"/>
                <a:gd name="T51" fmla="*/ 53 h 277"/>
                <a:gd name="T52" fmla="*/ 64 w 256"/>
                <a:gd name="T53" fmla="*/ 53 h 277"/>
                <a:gd name="T54" fmla="*/ 128 w 256"/>
                <a:gd name="T55" fmla="*/ 32 h 277"/>
                <a:gd name="T56" fmla="*/ 234 w 256"/>
                <a:gd name="T57" fmla="*/ 139 h 277"/>
                <a:gd name="T58" fmla="*/ 245 w 256"/>
                <a:gd name="T59" fmla="*/ 149 h 277"/>
                <a:gd name="T60" fmla="*/ 256 w 256"/>
                <a:gd name="T61" fmla="*/ 139 h 277"/>
                <a:gd name="T62" fmla="*/ 128 w 256"/>
                <a:gd name="T63" fmla="*/ 11 h 277"/>
                <a:gd name="T64" fmla="*/ 117 w 256"/>
                <a:gd name="T65" fmla="*/ 181 h 277"/>
                <a:gd name="T66" fmla="*/ 125 w 256"/>
                <a:gd name="T67" fmla="*/ 178 h 277"/>
                <a:gd name="T68" fmla="*/ 189 w 256"/>
                <a:gd name="T69" fmla="*/ 114 h 277"/>
                <a:gd name="T70" fmla="*/ 189 w 256"/>
                <a:gd name="T71" fmla="*/ 99 h 277"/>
                <a:gd name="T72" fmla="*/ 173 w 256"/>
                <a:gd name="T73" fmla="*/ 99 h 277"/>
                <a:gd name="T74" fmla="*/ 117 w 256"/>
                <a:gd name="T75" fmla="*/ 156 h 277"/>
                <a:gd name="T76" fmla="*/ 93 w 256"/>
                <a:gd name="T77" fmla="*/ 131 h 277"/>
                <a:gd name="T78" fmla="*/ 77 w 256"/>
                <a:gd name="T79" fmla="*/ 131 h 277"/>
                <a:gd name="T80" fmla="*/ 77 w 256"/>
                <a:gd name="T81" fmla="*/ 146 h 277"/>
                <a:gd name="T82" fmla="*/ 109 w 256"/>
                <a:gd name="T83" fmla="*/ 178 h 277"/>
                <a:gd name="T84" fmla="*/ 117 w 256"/>
                <a:gd name="T85" fmla="*/ 181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6" h="277">
                  <a:moveTo>
                    <a:pt x="224" y="213"/>
                  </a:moveTo>
                  <a:cubicBezTo>
                    <a:pt x="224" y="267"/>
                    <a:pt x="224" y="267"/>
                    <a:pt x="224" y="267"/>
                  </a:cubicBezTo>
                  <a:cubicBezTo>
                    <a:pt x="224" y="273"/>
                    <a:pt x="219" y="277"/>
                    <a:pt x="213" y="277"/>
                  </a:cubicBezTo>
                  <a:cubicBezTo>
                    <a:pt x="207" y="277"/>
                    <a:pt x="202" y="273"/>
                    <a:pt x="202" y="267"/>
                  </a:cubicBezTo>
                  <a:cubicBezTo>
                    <a:pt x="202" y="242"/>
                    <a:pt x="202" y="242"/>
                    <a:pt x="202" y="242"/>
                  </a:cubicBezTo>
                  <a:cubicBezTo>
                    <a:pt x="181" y="258"/>
                    <a:pt x="155" y="267"/>
                    <a:pt x="128" y="267"/>
                  </a:cubicBezTo>
                  <a:cubicBezTo>
                    <a:pt x="57" y="267"/>
                    <a:pt x="0" y="209"/>
                    <a:pt x="0" y="139"/>
                  </a:cubicBezTo>
                  <a:cubicBezTo>
                    <a:pt x="0" y="133"/>
                    <a:pt x="4" y="128"/>
                    <a:pt x="10" y="128"/>
                  </a:cubicBezTo>
                  <a:cubicBezTo>
                    <a:pt x="16" y="128"/>
                    <a:pt x="21" y="133"/>
                    <a:pt x="21" y="139"/>
                  </a:cubicBezTo>
                  <a:cubicBezTo>
                    <a:pt x="21" y="197"/>
                    <a:pt x="69" y="245"/>
                    <a:pt x="128" y="245"/>
                  </a:cubicBezTo>
                  <a:cubicBezTo>
                    <a:pt x="151" y="245"/>
                    <a:pt x="173" y="238"/>
                    <a:pt x="192" y="224"/>
                  </a:cubicBezTo>
                  <a:cubicBezTo>
                    <a:pt x="160" y="224"/>
                    <a:pt x="160" y="224"/>
                    <a:pt x="160" y="224"/>
                  </a:cubicBezTo>
                  <a:cubicBezTo>
                    <a:pt x="154" y="224"/>
                    <a:pt x="149" y="219"/>
                    <a:pt x="149" y="213"/>
                  </a:cubicBezTo>
                  <a:cubicBezTo>
                    <a:pt x="149" y="207"/>
                    <a:pt x="154" y="203"/>
                    <a:pt x="160" y="203"/>
                  </a:cubicBezTo>
                  <a:cubicBezTo>
                    <a:pt x="213" y="203"/>
                    <a:pt x="213" y="203"/>
                    <a:pt x="213" y="203"/>
                  </a:cubicBezTo>
                  <a:cubicBezTo>
                    <a:pt x="219" y="203"/>
                    <a:pt x="224" y="207"/>
                    <a:pt x="224" y="213"/>
                  </a:cubicBezTo>
                  <a:close/>
                  <a:moveTo>
                    <a:pt x="128" y="11"/>
                  </a:moveTo>
                  <a:cubicBezTo>
                    <a:pt x="101" y="11"/>
                    <a:pt x="75" y="19"/>
                    <a:pt x="53" y="35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5"/>
                    <a:pt x="48" y="0"/>
                    <a:pt x="42" y="0"/>
                  </a:cubicBezTo>
                  <a:cubicBezTo>
                    <a:pt x="36" y="0"/>
                    <a:pt x="32" y="5"/>
                    <a:pt x="32" y="11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70"/>
                    <a:pt x="36" y="75"/>
                    <a:pt x="42" y="75"/>
                  </a:cubicBezTo>
                  <a:cubicBezTo>
                    <a:pt x="96" y="75"/>
                    <a:pt x="96" y="75"/>
                    <a:pt x="96" y="75"/>
                  </a:cubicBezTo>
                  <a:cubicBezTo>
                    <a:pt x="102" y="75"/>
                    <a:pt x="106" y="70"/>
                    <a:pt x="106" y="64"/>
                  </a:cubicBezTo>
                  <a:cubicBezTo>
                    <a:pt x="106" y="58"/>
                    <a:pt x="102" y="53"/>
                    <a:pt x="96" y="53"/>
                  </a:cubicBezTo>
                  <a:cubicBezTo>
                    <a:pt x="64" y="53"/>
                    <a:pt x="64" y="53"/>
                    <a:pt x="64" y="53"/>
                  </a:cubicBezTo>
                  <a:cubicBezTo>
                    <a:pt x="82" y="40"/>
                    <a:pt x="104" y="32"/>
                    <a:pt x="128" y="32"/>
                  </a:cubicBezTo>
                  <a:cubicBezTo>
                    <a:pt x="186" y="32"/>
                    <a:pt x="234" y="80"/>
                    <a:pt x="234" y="139"/>
                  </a:cubicBezTo>
                  <a:cubicBezTo>
                    <a:pt x="234" y="145"/>
                    <a:pt x="239" y="149"/>
                    <a:pt x="245" y="149"/>
                  </a:cubicBezTo>
                  <a:cubicBezTo>
                    <a:pt x="251" y="149"/>
                    <a:pt x="256" y="145"/>
                    <a:pt x="256" y="139"/>
                  </a:cubicBezTo>
                  <a:cubicBezTo>
                    <a:pt x="256" y="68"/>
                    <a:pt x="198" y="11"/>
                    <a:pt x="128" y="11"/>
                  </a:cubicBezTo>
                  <a:close/>
                  <a:moveTo>
                    <a:pt x="117" y="181"/>
                  </a:moveTo>
                  <a:cubicBezTo>
                    <a:pt x="120" y="181"/>
                    <a:pt x="122" y="180"/>
                    <a:pt x="125" y="178"/>
                  </a:cubicBezTo>
                  <a:cubicBezTo>
                    <a:pt x="189" y="114"/>
                    <a:pt x="189" y="114"/>
                    <a:pt x="189" y="114"/>
                  </a:cubicBezTo>
                  <a:cubicBezTo>
                    <a:pt x="193" y="110"/>
                    <a:pt x="193" y="103"/>
                    <a:pt x="189" y="99"/>
                  </a:cubicBezTo>
                  <a:cubicBezTo>
                    <a:pt x="184" y="95"/>
                    <a:pt x="178" y="95"/>
                    <a:pt x="173" y="99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93" y="131"/>
                    <a:pt x="93" y="131"/>
                    <a:pt x="93" y="131"/>
                  </a:cubicBezTo>
                  <a:cubicBezTo>
                    <a:pt x="88" y="127"/>
                    <a:pt x="82" y="127"/>
                    <a:pt x="77" y="131"/>
                  </a:cubicBezTo>
                  <a:cubicBezTo>
                    <a:pt x="73" y="135"/>
                    <a:pt x="73" y="142"/>
                    <a:pt x="77" y="146"/>
                  </a:cubicBezTo>
                  <a:cubicBezTo>
                    <a:pt x="109" y="178"/>
                    <a:pt x="109" y="178"/>
                    <a:pt x="109" y="178"/>
                  </a:cubicBezTo>
                  <a:cubicBezTo>
                    <a:pt x="112" y="180"/>
                    <a:pt x="114" y="181"/>
                    <a:pt x="117" y="181"/>
                  </a:cubicBez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B680A5F-8277-39F5-48EC-FBEFB6BF9D89}"/>
              </a:ext>
            </a:extLst>
          </p:cNvPr>
          <p:cNvGrpSpPr/>
          <p:nvPr/>
        </p:nvGrpSpPr>
        <p:grpSpPr>
          <a:xfrm>
            <a:off x="2281486" y="1592985"/>
            <a:ext cx="569666" cy="592748"/>
            <a:chOff x="12723687" y="1990898"/>
            <a:chExt cx="288893" cy="300600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C1317E5-F108-922E-636E-8F75CF8B19C0}"/>
                </a:ext>
              </a:extLst>
            </p:cNvPr>
            <p:cNvSpPr/>
            <p:nvPr/>
          </p:nvSpPr>
          <p:spPr>
            <a:xfrm>
              <a:off x="12723687" y="1990898"/>
              <a:ext cx="216000" cy="216000"/>
            </a:xfrm>
            <a:prstGeom prst="ellipse">
              <a:avLst/>
            </a:prstGeom>
            <a:solidFill>
              <a:srgbClr val="F6D9D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200" b="0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" name="Freeform 761">
              <a:extLst>
                <a:ext uri="{FF2B5EF4-FFF2-40B4-BE49-F238E27FC236}">
                  <a16:creationId xmlns:a16="http://schemas.microsoft.com/office/drawing/2014/main" id="{1C500772-A330-7251-6729-8AC88310CD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829152" y="2055821"/>
              <a:ext cx="183428" cy="235677"/>
            </a:xfrm>
            <a:custGeom>
              <a:avLst/>
              <a:gdLst>
                <a:gd name="T0" fmla="*/ 245 w 256"/>
                <a:gd name="T1" fmla="*/ 320 h 320"/>
                <a:gd name="T2" fmla="*/ 234 w 256"/>
                <a:gd name="T3" fmla="*/ 309 h 320"/>
                <a:gd name="T4" fmla="*/ 234 w 256"/>
                <a:gd name="T5" fmla="*/ 213 h 320"/>
                <a:gd name="T6" fmla="*/ 192 w 256"/>
                <a:gd name="T7" fmla="*/ 170 h 320"/>
                <a:gd name="T8" fmla="*/ 64 w 256"/>
                <a:gd name="T9" fmla="*/ 170 h 320"/>
                <a:gd name="T10" fmla="*/ 21 w 256"/>
                <a:gd name="T11" fmla="*/ 213 h 320"/>
                <a:gd name="T12" fmla="*/ 21 w 256"/>
                <a:gd name="T13" fmla="*/ 309 h 320"/>
                <a:gd name="T14" fmla="*/ 10 w 256"/>
                <a:gd name="T15" fmla="*/ 320 h 320"/>
                <a:gd name="T16" fmla="*/ 0 w 256"/>
                <a:gd name="T17" fmla="*/ 309 h 320"/>
                <a:gd name="T18" fmla="*/ 0 w 256"/>
                <a:gd name="T19" fmla="*/ 213 h 320"/>
                <a:gd name="T20" fmla="*/ 64 w 256"/>
                <a:gd name="T21" fmla="*/ 149 h 320"/>
                <a:gd name="T22" fmla="*/ 192 w 256"/>
                <a:gd name="T23" fmla="*/ 149 h 320"/>
                <a:gd name="T24" fmla="*/ 256 w 256"/>
                <a:gd name="T25" fmla="*/ 213 h 320"/>
                <a:gd name="T26" fmla="*/ 256 w 256"/>
                <a:gd name="T27" fmla="*/ 309 h 320"/>
                <a:gd name="T28" fmla="*/ 245 w 256"/>
                <a:gd name="T29" fmla="*/ 320 h 320"/>
                <a:gd name="T30" fmla="*/ 192 w 256"/>
                <a:gd name="T31" fmla="*/ 64 h 320"/>
                <a:gd name="T32" fmla="*/ 128 w 256"/>
                <a:gd name="T33" fmla="*/ 0 h 320"/>
                <a:gd name="T34" fmla="*/ 64 w 256"/>
                <a:gd name="T35" fmla="*/ 64 h 320"/>
                <a:gd name="T36" fmla="*/ 128 w 256"/>
                <a:gd name="T37" fmla="*/ 128 h 320"/>
                <a:gd name="T38" fmla="*/ 192 w 256"/>
                <a:gd name="T39" fmla="*/ 64 h 320"/>
                <a:gd name="T40" fmla="*/ 170 w 256"/>
                <a:gd name="T41" fmla="*/ 64 h 320"/>
                <a:gd name="T42" fmla="*/ 128 w 256"/>
                <a:gd name="T43" fmla="*/ 106 h 320"/>
                <a:gd name="T44" fmla="*/ 85 w 256"/>
                <a:gd name="T45" fmla="*/ 64 h 320"/>
                <a:gd name="T46" fmla="*/ 128 w 256"/>
                <a:gd name="T47" fmla="*/ 21 h 320"/>
                <a:gd name="T48" fmla="*/ 170 w 256"/>
                <a:gd name="T49" fmla="*/ 64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6" h="320">
                  <a:moveTo>
                    <a:pt x="245" y="320"/>
                  </a:moveTo>
                  <a:cubicBezTo>
                    <a:pt x="239" y="320"/>
                    <a:pt x="234" y="315"/>
                    <a:pt x="234" y="309"/>
                  </a:cubicBezTo>
                  <a:cubicBezTo>
                    <a:pt x="234" y="213"/>
                    <a:pt x="234" y="213"/>
                    <a:pt x="234" y="213"/>
                  </a:cubicBezTo>
                  <a:cubicBezTo>
                    <a:pt x="234" y="189"/>
                    <a:pt x="215" y="170"/>
                    <a:pt x="192" y="170"/>
                  </a:cubicBezTo>
                  <a:cubicBezTo>
                    <a:pt x="64" y="170"/>
                    <a:pt x="64" y="170"/>
                    <a:pt x="64" y="170"/>
                  </a:cubicBezTo>
                  <a:cubicBezTo>
                    <a:pt x="40" y="170"/>
                    <a:pt x="21" y="189"/>
                    <a:pt x="21" y="213"/>
                  </a:cubicBezTo>
                  <a:cubicBezTo>
                    <a:pt x="21" y="309"/>
                    <a:pt x="21" y="309"/>
                    <a:pt x="21" y="309"/>
                  </a:cubicBezTo>
                  <a:cubicBezTo>
                    <a:pt x="21" y="315"/>
                    <a:pt x="16" y="320"/>
                    <a:pt x="10" y="320"/>
                  </a:cubicBezTo>
                  <a:cubicBezTo>
                    <a:pt x="4" y="320"/>
                    <a:pt x="0" y="315"/>
                    <a:pt x="0" y="309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178"/>
                    <a:pt x="28" y="149"/>
                    <a:pt x="64" y="149"/>
                  </a:cubicBezTo>
                  <a:cubicBezTo>
                    <a:pt x="192" y="149"/>
                    <a:pt x="192" y="149"/>
                    <a:pt x="192" y="149"/>
                  </a:cubicBezTo>
                  <a:cubicBezTo>
                    <a:pt x="227" y="149"/>
                    <a:pt x="256" y="178"/>
                    <a:pt x="256" y="213"/>
                  </a:cubicBezTo>
                  <a:cubicBezTo>
                    <a:pt x="256" y="309"/>
                    <a:pt x="256" y="309"/>
                    <a:pt x="256" y="309"/>
                  </a:cubicBezTo>
                  <a:cubicBezTo>
                    <a:pt x="256" y="315"/>
                    <a:pt x="251" y="320"/>
                    <a:pt x="245" y="320"/>
                  </a:cubicBezTo>
                  <a:close/>
                  <a:moveTo>
                    <a:pt x="192" y="64"/>
                  </a:moveTo>
                  <a:cubicBezTo>
                    <a:pt x="192" y="28"/>
                    <a:pt x="163" y="0"/>
                    <a:pt x="128" y="0"/>
                  </a:cubicBezTo>
                  <a:cubicBezTo>
                    <a:pt x="92" y="0"/>
                    <a:pt x="64" y="28"/>
                    <a:pt x="64" y="64"/>
                  </a:cubicBezTo>
                  <a:cubicBezTo>
                    <a:pt x="64" y="99"/>
                    <a:pt x="92" y="128"/>
                    <a:pt x="128" y="128"/>
                  </a:cubicBezTo>
                  <a:cubicBezTo>
                    <a:pt x="163" y="128"/>
                    <a:pt x="192" y="99"/>
                    <a:pt x="192" y="64"/>
                  </a:cubicBezTo>
                  <a:close/>
                  <a:moveTo>
                    <a:pt x="170" y="64"/>
                  </a:moveTo>
                  <a:cubicBezTo>
                    <a:pt x="170" y="87"/>
                    <a:pt x="151" y="106"/>
                    <a:pt x="128" y="106"/>
                  </a:cubicBezTo>
                  <a:cubicBezTo>
                    <a:pt x="104" y="106"/>
                    <a:pt x="85" y="87"/>
                    <a:pt x="85" y="64"/>
                  </a:cubicBezTo>
                  <a:cubicBezTo>
                    <a:pt x="85" y="40"/>
                    <a:pt x="104" y="21"/>
                    <a:pt x="128" y="21"/>
                  </a:cubicBezTo>
                  <a:cubicBezTo>
                    <a:pt x="151" y="21"/>
                    <a:pt x="170" y="40"/>
                    <a:pt x="170" y="64"/>
                  </a:cubicBez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AC34BA9-3D63-4296-85E7-3E05924241F2}"/>
              </a:ext>
            </a:extLst>
          </p:cNvPr>
          <p:cNvGrpSpPr/>
          <p:nvPr/>
        </p:nvGrpSpPr>
        <p:grpSpPr>
          <a:xfrm>
            <a:off x="5799082" y="1592985"/>
            <a:ext cx="593838" cy="657640"/>
            <a:chOff x="12723687" y="2753776"/>
            <a:chExt cx="301152" cy="333509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4722194D-8793-654E-E56F-1944F8935B66}"/>
                </a:ext>
              </a:extLst>
            </p:cNvPr>
            <p:cNvSpPr/>
            <p:nvPr/>
          </p:nvSpPr>
          <p:spPr>
            <a:xfrm>
              <a:off x="12723687" y="2753776"/>
              <a:ext cx="216000" cy="216000"/>
            </a:xfrm>
            <a:prstGeom prst="ellipse">
              <a:avLst/>
            </a:prstGeom>
            <a:solidFill>
              <a:srgbClr val="E08080">
                <a:alpha val="36863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200" b="0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7" name="Freeform 801">
              <a:extLst>
                <a:ext uri="{FF2B5EF4-FFF2-40B4-BE49-F238E27FC236}">
                  <a16:creationId xmlns:a16="http://schemas.microsoft.com/office/drawing/2014/main" id="{09A43EC0-5A78-EA03-E18E-FB4BD4C711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816894" y="2854434"/>
              <a:ext cx="207945" cy="232851"/>
            </a:xfrm>
            <a:custGeom>
              <a:avLst/>
              <a:gdLst>
                <a:gd name="T0" fmla="*/ 267 w 277"/>
                <a:gd name="T1" fmla="*/ 21 h 298"/>
                <a:gd name="T2" fmla="*/ 213 w 277"/>
                <a:gd name="T3" fmla="*/ 21 h 298"/>
                <a:gd name="T4" fmla="*/ 213 w 277"/>
                <a:gd name="T5" fmla="*/ 10 h 298"/>
                <a:gd name="T6" fmla="*/ 203 w 277"/>
                <a:gd name="T7" fmla="*/ 0 h 298"/>
                <a:gd name="T8" fmla="*/ 192 w 277"/>
                <a:gd name="T9" fmla="*/ 10 h 298"/>
                <a:gd name="T10" fmla="*/ 192 w 277"/>
                <a:gd name="T11" fmla="*/ 21 h 298"/>
                <a:gd name="T12" fmla="*/ 85 w 277"/>
                <a:gd name="T13" fmla="*/ 21 h 298"/>
                <a:gd name="T14" fmla="*/ 85 w 277"/>
                <a:gd name="T15" fmla="*/ 10 h 298"/>
                <a:gd name="T16" fmla="*/ 75 w 277"/>
                <a:gd name="T17" fmla="*/ 0 h 298"/>
                <a:gd name="T18" fmla="*/ 64 w 277"/>
                <a:gd name="T19" fmla="*/ 10 h 298"/>
                <a:gd name="T20" fmla="*/ 64 w 277"/>
                <a:gd name="T21" fmla="*/ 21 h 298"/>
                <a:gd name="T22" fmla="*/ 11 w 277"/>
                <a:gd name="T23" fmla="*/ 21 h 298"/>
                <a:gd name="T24" fmla="*/ 0 w 277"/>
                <a:gd name="T25" fmla="*/ 32 h 298"/>
                <a:gd name="T26" fmla="*/ 0 w 277"/>
                <a:gd name="T27" fmla="*/ 288 h 298"/>
                <a:gd name="T28" fmla="*/ 11 w 277"/>
                <a:gd name="T29" fmla="*/ 298 h 298"/>
                <a:gd name="T30" fmla="*/ 267 w 277"/>
                <a:gd name="T31" fmla="*/ 298 h 298"/>
                <a:gd name="T32" fmla="*/ 277 w 277"/>
                <a:gd name="T33" fmla="*/ 288 h 298"/>
                <a:gd name="T34" fmla="*/ 277 w 277"/>
                <a:gd name="T35" fmla="*/ 32 h 298"/>
                <a:gd name="T36" fmla="*/ 267 w 277"/>
                <a:gd name="T37" fmla="*/ 21 h 298"/>
                <a:gd name="T38" fmla="*/ 256 w 277"/>
                <a:gd name="T39" fmla="*/ 277 h 298"/>
                <a:gd name="T40" fmla="*/ 21 w 277"/>
                <a:gd name="T41" fmla="*/ 277 h 298"/>
                <a:gd name="T42" fmla="*/ 21 w 277"/>
                <a:gd name="T43" fmla="*/ 42 h 298"/>
                <a:gd name="T44" fmla="*/ 64 w 277"/>
                <a:gd name="T45" fmla="*/ 42 h 298"/>
                <a:gd name="T46" fmla="*/ 64 w 277"/>
                <a:gd name="T47" fmla="*/ 53 h 298"/>
                <a:gd name="T48" fmla="*/ 75 w 277"/>
                <a:gd name="T49" fmla="*/ 64 h 298"/>
                <a:gd name="T50" fmla="*/ 85 w 277"/>
                <a:gd name="T51" fmla="*/ 53 h 298"/>
                <a:gd name="T52" fmla="*/ 85 w 277"/>
                <a:gd name="T53" fmla="*/ 42 h 298"/>
                <a:gd name="T54" fmla="*/ 192 w 277"/>
                <a:gd name="T55" fmla="*/ 42 h 298"/>
                <a:gd name="T56" fmla="*/ 192 w 277"/>
                <a:gd name="T57" fmla="*/ 53 h 298"/>
                <a:gd name="T58" fmla="*/ 203 w 277"/>
                <a:gd name="T59" fmla="*/ 64 h 298"/>
                <a:gd name="T60" fmla="*/ 213 w 277"/>
                <a:gd name="T61" fmla="*/ 53 h 298"/>
                <a:gd name="T62" fmla="*/ 213 w 277"/>
                <a:gd name="T63" fmla="*/ 42 h 298"/>
                <a:gd name="T64" fmla="*/ 256 w 277"/>
                <a:gd name="T65" fmla="*/ 42 h 298"/>
                <a:gd name="T66" fmla="*/ 256 w 277"/>
                <a:gd name="T67" fmla="*/ 277 h 298"/>
                <a:gd name="T68" fmla="*/ 210 w 277"/>
                <a:gd name="T69" fmla="*/ 109 h 298"/>
                <a:gd name="T70" fmla="*/ 210 w 277"/>
                <a:gd name="T71" fmla="*/ 125 h 298"/>
                <a:gd name="T72" fmla="*/ 125 w 277"/>
                <a:gd name="T73" fmla="*/ 210 h 298"/>
                <a:gd name="T74" fmla="*/ 117 w 277"/>
                <a:gd name="T75" fmla="*/ 213 h 298"/>
                <a:gd name="T76" fmla="*/ 110 w 277"/>
                <a:gd name="T77" fmla="*/ 210 h 298"/>
                <a:gd name="T78" fmla="*/ 67 w 277"/>
                <a:gd name="T79" fmla="*/ 167 h 298"/>
                <a:gd name="T80" fmla="*/ 67 w 277"/>
                <a:gd name="T81" fmla="*/ 152 h 298"/>
                <a:gd name="T82" fmla="*/ 82 w 277"/>
                <a:gd name="T83" fmla="*/ 152 h 298"/>
                <a:gd name="T84" fmla="*/ 117 w 277"/>
                <a:gd name="T85" fmla="*/ 187 h 298"/>
                <a:gd name="T86" fmla="*/ 195 w 277"/>
                <a:gd name="T87" fmla="*/ 109 h 298"/>
                <a:gd name="T88" fmla="*/ 210 w 277"/>
                <a:gd name="T89" fmla="*/ 10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7" h="298">
                  <a:moveTo>
                    <a:pt x="267" y="21"/>
                  </a:moveTo>
                  <a:cubicBezTo>
                    <a:pt x="213" y="21"/>
                    <a:pt x="213" y="21"/>
                    <a:pt x="213" y="21"/>
                  </a:cubicBezTo>
                  <a:cubicBezTo>
                    <a:pt x="213" y="10"/>
                    <a:pt x="213" y="10"/>
                    <a:pt x="213" y="10"/>
                  </a:cubicBezTo>
                  <a:cubicBezTo>
                    <a:pt x="213" y="4"/>
                    <a:pt x="209" y="0"/>
                    <a:pt x="203" y="0"/>
                  </a:cubicBezTo>
                  <a:cubicBezTo>
                    <a:pt x="197" y="0"/>
                    <a:pt x="192" y="4"/>
                    <a:pt x="192" y="10"/>
                  </a:cubicBezTo>
                  <a:cubicBezTo>
                    <a:pt x="192" y="21"/>
                    <a:pt x="192" y="21"/>
                    <a:pt x="192" y="21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5" y="4"/>
                    <a:pt x="81" y="0"/>
                    <a:pt x="75" y="0"/>
                  </a:cubicBezTo>
                  <a:cubicBezTo>
                    <a:pt x="69" y="0"/>
                    <a:pt x="64" y="4"/>
                    <a:pt x="64" y="10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5" y="21"/>
                    <a:pt x="0" y="26"/>
                    <a:pt x="0" y="32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0" y="294"/>
                    <a:pt x="5" y="298"/>
                    <a:pt x="11" y="298"/>
                  </a:cubicBezTo>
                  <a:cubicBezTo>
                    <a:pt x="267" y="298"/>
                    <a:pt x="267" y="298"/>
                    <a:pt x="267" y="298"/>
                  </a:cubicBezTo>
                  <a:cubicBezTo>
                    <a:pt x="273" y="298"/>
                    <a:pt x="277" y="294"/>
                    <a:pt x="277" y="288"/>
                  </a:cubicBezTo>
                  <a:cubicBezTo>
                    <a:pt x="277" y="32"/>
                    <a:pt x="277" y="32"/>
                    <a:pt x="277" y="32"/>
                  </a:cubicBezTo>
                  <a:cubicBezTo>
                    <a:pt x="277" y="26"/>
                    <a:pt x="273" y="21"/>
                    <a:pt x="267" y="21"/>
                  </a:cubicBezTo>
                  <a:close/>
                  <a:moveTo>
                    <a:pt x="256" y="277"/>
                  </a:moveTo>
                  <a:cubicBezTo>
                    <a:pt x="21" y="277"/>
                    <a:pt x="21" y="277"/>
                    <a:pt x="21" y="277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64" y="42"/>
                    <a:pt x="64" y="42"/>
                    <a:pt x="64" y="42"/>
                  </a:cubicBezTo>
                  <a:cubicBezTo>
                    <a:pt x="64" y="53"/>
                    <a:pt x="64" y="53"/>
                    <a:pt x="64" y="53"/>
                  </a:cubicBezTo>
                  <a:cubicBezTo>
                    <a:pt x="64" y="59"/>
                    <a:pt x="69" y="64"/>
                    <a:pt x="75" y="64"/>
                  </a:cubicBezTo>
                  <a:cubicBezTo>
                    <a:pt x="81" y="64"/>
                    <a:pt x="85" y="59"/>
                    <a:pt x="85" y="53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192" y="42"/>
                    <a:pt x="192" y="42"/>
                    <a:pt x="192" y="42"/>
                  </a:cubicBezTo>
                  <a:cubicBezTo>
                    <a:pt x="192" y="53"/>
                    <a:pt x="192" y="53"/>
                    <a:pt x="192" y="53"/>
                  </a:cubicBezTo>
                  <a:cubicBezTo>
                    <a:pt x="192" y="59"/>
                    <a:pt x="197" y="64"/>
                    <a:pt x="203" y="64"/>
                  </a:cubicBezTo>
                  <a:cubicBezTo>
                    <a:pt x="209" y="64"/>
                    <a:pt x="213" y="59"/>
                    <a:pt x="213" y="53"/>
                  </a:cubicBezTo>
                  <a:cubicBezTo>
                    <a:pt x="213" y="42"/>
                    <a:pt x="213" y="42"/>
                    <a:pt x="213" y="42"/>
                  </a:cubicBezTo>
                  <a:cubicBezTo>
                    <a:pt x="256" y="42"/>
                    <a:pt x="256" y="42"/>
                    <a:pt x="256" y="42"/>
                  </a:cubicBezTo>
                  <a:lnTo>
                    <a:pt x="256" y="277"/>
                  </a:lnTo>
                  <a:close/>
                  <a:moveTo>
                    <a:pt x="210" y="109"/>
                  </a:moveTo>
                  <a:cubicBezTo>
                    <a:pt x="214" y="114"/>
                    <a:pt x="214" y="120"/>
                    <a:pt x="210" y="125"/>
                  </a:cubicBezTo>
                  <a:cubicBezTo>
                    <a:pt x="125" y="210"/>
                    <a:pt x="125" y="210"/>
                    <a:pt x="125" y="210"/>
                  </a:cubicBezTo>
                  <a:cubicBezTo>
                    <a:pt x="123" y="212"/>
                    <a:pt x="120" y="213"/>
                    <a:pt x="117" y="213"/>
                  </a:cubicBezTo>
                  <a:cubicBezTo>
                    <a:pt x="115" y="213"/>
                    <a:pt x="112" y="212"/>
                    <a:pt x="110" y="210"/>
                  </a:cubicBezTo>
                  <a:cubicBezTo>
                    <a:pt x="67" y="167"/>
                    <a:pt x="67" y="167"/>
                    <a:pt x="67" y="167"/>
                  </a:cubicBezTo>
                  <a:cubicBezTo>
                    <a:pt x="63" y="163"/>
                    <a:pt x="63" y="156"/>
                    <a:pt x="67" y="152"/>
                  </a:cubicBezTo>
                  <a:cubicBezTo>
                    <a:pt x="71" y="148"/>
                    <a:pt x="78" y="148"/>
                    <a:pt x="82" y="152"/>
                  </a:cubicBezTo>
                  <a:cubicBezTo>
                    <a:pt x="117" y="187"/>
                    <a:pt x="117" y="187"/>
                    <a:pt x="117" y="187"/>
                  </a:cubicBezTo>
                  <a:cubicBezTo>
                    <a:pt x="195" y="109"/>
                    <a:pt x="195" y="109"/>
                    <a:pt x="195" y="109"/>
                  </a:cubicBezTo>
                  <a:cubicBezTo>
                    <a:pt x="199" y="105"/>
                    <a:pt x="206" y="105"/>
                    <a:pt x="210" y="109"/>
                  </a:cubicBez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8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7FB8D1B-A489-8261-4FAC-3E1FDB09DBE8}"/>
              </a:ext>
            </a:extLst>
          </p:cNvPr>
          <p:cNvGrpSpPr/>
          <p:nvPr/>
        </p:nvGrpSpPr>
        <p:grpSpPr>
          <a:xfrm>
            <a:off x="9307879" y="1592985"/>
            <a:ext cx="635606" cy="620532"/>
            <a:chOff x="12723687" y="3516654"/>
            <a:chExt cx="322333" cy="314690"/>
          </a:xfrm>
        </p:grpSpPr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7E540B8B-31D1-56B0-1422-3779D7AD8140}"/>
                </a:ext>
              </a:extLst>
            </p:cNvPr>
            <p:cNvSpPr/>
            <p:nvPr/>
          </p:nvSpPr>
          <p:spPr>
            <a:xfrm>
              <a:off x="12723687" y="3516654"/>
              <a:ext cx="216000" cy="216000"/>
            </a:xfrm>
            <a:prstGeom prst="ellipse">
              <a:avLst/>
            </a:prstGeom>
            <a:solidFill>
              <a:srgbClr val="F6D9D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2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232" name="Group 252">
              <a:extLst>
                <a:ext uri="{FF2B5EF4-FFF2-40B4-BE49-F238E27FC236}">
                  <a16:creationId xmlns:a16="http://schemas.microsoft.com/office/drawing/2014/main" id="{12FF1542-A0DD-A10D-80C2-16C2B802E9B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795713" y="3652553"/>
              <a:ext cx="250307" cy="178791"/>
              <a:chOff x="4314" y="902"/>
              <a:chExt cx="203" cy="145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33" name="Freeform 253">
                <a:extLst>
                  <a:ext uri="{FF2B5EF4-FFF2-40B4-BE49-F238E27FC236}">
                    <a16:creationId xmlns:a16="http://schemas.microsoft.com/office/drawing/2014/main" id="{3FE71187-CEF5-5606-77B7-A33A8612F1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4" y="950"/>
                <a:ext cx="70" cy="89"/>
              </a:xfrm>
              <a:custGeom>
                <a:avLst/>
                <a:gdLst>
                  <a:gd name="T0" fmla="*/ 58 w 105"/>
                  <a:gd name="T1" fmla="*/ 91 h 134"/>
                  <a:gd name="T2" fmla="*/ 99 w 105"/>
                  <a:gd name="T3" fmla="*/ 35 h 134"/>
                  <a:gd name="T4" fmla="*/ 10 w 105"/>
                  <a:gd name="T5" fmla="*/ 6 h 134"/>
                  <a:gd name="T6" fmla="*/ 1 w 105"/>
                  <a:gd name="T7" fmla="*/ 18 h 134"/>
                  <a:gd name="T8" fmla="*/ 12 w 105"/>
                  <a:gd name="T9" fmla="*/ 28 h 134"/>
                  <a:gd name="T10" fmla="*/ 79 w 105"/>
                  <a:gd name="T11" fmla="*/ 41 h 134"/>
                  <a:gd name="T12" fmla="*/ 50 w 105"/>
                  <a:gd name="T13" fmla="*/ 71 h 134"/>
                  <a:gd name="T14" fmla="*/ 27 w 105"/>
                  <a:gd name="T15" fmla="*/ 98 h 134"/>
                  <a:gd name="T16" fmla="*/ 48 w 105"/>
                  <a:gd name="T17" fmla="*/ 132 h 134"/>
                  <a:gd name="T18" fmla="*/ 54 w 105"/>
                  <a:gd name="T19" fmla="*/ 134 h 134"/>
                  <a:gd name="T20" fmla="*/ 63 w 105"/>
                  <a:gd name="T21" fmla="*/ 130 h 134"/>
                  <a:gd name="T22" fmla="*/ 60 w 105"/>
                  <a:gd name="T23" fmla="*/ 115 h 134"/>
                  <a:gd name="T24" fmla="*/ 48 w 105"/>
                  <a:gd name="T25" fmla="*/ 99 h 134"/>
                  <a:gd name="T26" fmla="*/ 58 w 105"/>
                  <a:gd name="T27" fmla="*/ 91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5" h="134">
                    <a:moveTo>
                      <a:pt x="58" y="91"/>
                    </a:moveTo>
                    <a:cubicBezTo>
                      <a:pt x="88" y="77"/>
                      <a:pt x="105" y="55"/>
                      <a:pt x="99" y="35"/>
                    </a:cubicBezTo>
                    <a:cubicBezTo>
                      <a:pt x="96" y="22"/>
                      <a:pt x="80" y="0"/>
                      <a:pt x="10" y="6"/>
                    </a:cubicBezTo>
                    <a:cubicBezTo>
                      <a:pt x="5" y="7"/>
                      <a:pt x="0" y="12"/>
                      <a:pt x="1" y="18"/>
                    </a:cubicBezTo>
                    <a:cubicBezTo>
                      <a:pt x="1" y="24"/>
                      <a:pt x="6" y="28"/>
                      <a:pt x="12" y="28"/>
                    </a:cubicBezTo>
                    <a:cubicBezTo>
                      <a:pt x="61" y="23"/>
                      <a:pt x="77" y="34"/>
                      <a:pt x="79" y="41"/>
                    </a:cubicBezTo>
                    <a:cubicBezTo>
                      <a:pt x="81" y="48"/>
                      <a:pt x="70" y="62"/>
                      <a:pt x="50" y="71"/>
                    </a:cubicBezTo>
                    <a:cubicBezTo>
                      <a:pt x="35" y="78"/>
                      <a:pt x="28" y="87"/>
                      <a:pt x="27" y="98"/>
                    </a:cubicBezTo>
                    <a:cubicBezTo>
                      <a:pt x="25" y="116"/>
                      <a:pt x="46" y="131"/>
                      <a:pt x="48" y="132"/>
                    </a:cubicBezTo>
                    <a:cubicBezTo>
                      <a:pt x="50" y="134"/>
                      <a:pt x="52" y="134"/>
                      <a:pt x="54" y="134"/>
                    </a:cubicBezTo>
                    <a:cubicBezTo>
                      <a:pt x="57" y="134"/>
                      <a:pt x="61" y="133"/>
                      <a:pt x="63" y="130"/>
                    </a:cubicBezTo>
                    <a:cubicBezTo>
                      <a:pt x="66" y="125"/>
                      <a:pt x="65" y="118"/>
                      <a:pt x="60" y="115"/>
                    </a:cubicBezTo>
                    <a:cubicBezTo>
                      <a:pt x="56" y="112"/>
                      <a:pt x="48" y="104"/>
                      <a:pt x="48" y="99"/>
                    </a:cubicBezTo>
                    <a:cubicBezTo>
                      <a:pt x="48" y="97"/>
                      <a:pt x="52" y="94"/>
                      <a:pt x="58" y="91"/>
                    </a:cubicBezTo>
                    <a:close/>
                  </a:path>
                </a:pathLst>
              </a:custGeom>
              <a:solidFill>
                <a:srgbClr val="6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a-ES" sz="18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4" name="Freeform 254">
                <a:extLst>
                  <a:ext uri="{FF2B5EF4-FFF2-40B4-BE49-F238E27FC236}">
                    <a16:creationId xmlns:a16="http://schemas.microsoft.com/office/drawing/2014/main" id="{CB034B3D-A8B8-AA40-7C71-DAEB09D8EF1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71" y="902"/>
                <a:ext cx="146" cy="145"/>
              </a:xfrm>
              <a:custGeom>
                <a:avLst/>
                <a:gdLst>
                  <a:gd name="T0" fmla="*/ 215 w 219"/>
                  <a:gd name="T1" fmla="*/ 35 h 219"/>
                  <a:gd name="T2" fmla="*/ 185 w 219"/>
                  <a:gd name="T3" fmla="*/ 4 h 219"/>
                  <a:gd name="T4" fmla="*/ 170 w 219"/>
                  <a:gd name="T5" fmla="*/ 4 h 219"/>
                  <a:gd name="T6" fmla="*/ 110 w 219"/>
                  <a:gd name="T7" fmla="*/ 65 h 219"/>
                  <a:gd name="T8" fmla="*/ 19 w 219"/>
                  <a:gd name="T9" fmla="*/ 155 h 219"/>
                  <a:gd name="T10" fmla="*/ 17 w 219"/>
                  <a:gd name="T11" fmla="*/ 159 h 219"/>
                  <a:gd name="T12" fmla="*/ 2 w 219"/>
                  <a:gd name="T13" fmla="*/ 205 h 219"/>
                  <a:gd name="T14" fmla="*/ 4 w 219"/>
                  <a:gd name="T15" fmla="*/ 216 h 219"/>
                  <a:gd name="T16" fmla="*/ 12 w 219"/>
                  <a:gd name="T17" fmla="*/ 219 h 219"/>
                  <a:gd name="T18" fmla="*/ 15 w 219"/>
                  <a:gd name="T19" fmla="*/ 218 h 219"/>
                  <a:gd name="T20" fmla="*/ 60 w 219"/>
                  <a:gd name="T21" fmla="*/ 203 h 219"/>
                  <a:gd name="T22" fmla="*/ 65 w 219"/>
                  <a:gd name="T23" fmla="*/ 201 h 219"/>
                  <a:gd name="T24" fmla="*/ 155 w 219"/>
                  <a:gd name="T25" fmla="*/ 110 h 219"/>
                  <a:gd name="T26" fmla="*/ 215 w 219"/>
                  <a:gd name="T27" fmla="*/ 50 h 219"/>
                  <a:gd name="T28" fmla="*/ 219 w 219"/>
                  <a:gd name="T29" fmla="*/ 42 h 219"/>
                  <a:gd name="T30" fmla="*/ 215 w 219"/>
                  <a:gd name="T31" fmla="*/ 35 h 219"/>
                  <a:gd name="T32" fmla="*/ 51 w 219"/>
                  <a:gd name="T33" fmla="*/ 184 h 219"/>
                  <a:gd name="T34" fmla="*/ 29 w 219"/>
                  <a:gd name="T35" fmla="*/ 191 h 219"/>
                  <a:gd name="T36" fmla="*/ 36 w 219"/>
                  <a:gd name="T37" fmla="*/ 169 h 219"/>
                  <a:gd name="T38" fmla="*/ 117 w 219"/>
                  <a:gd name="T39" fmla="*/ 87 h 219"/>
                  <a:gd name="T40" fmla="*/ 132 w 219"/>
                  <a:gd name="T41" fmla="*/ 102 h 219"/>
                  <a:gd name="T42" fmla="*/ 51 w 219"/>
                  <a:gd name="T43" fmla="*/ 184 h 219"/>
                  <a:gd name="T44" fmla="*/ 148 w 219"/>
                  <a:gd name="T45" fmla="*/ 87 h 219"/>
                  <a:gd name="T46" fmla="*/ 132 w 219"/>
                  <a:gd name="T47" fmla="*/ 72 h 219"/>
                  <a:gd name="T48" fmla="*/ 178 w 219"/>
                  <a:gd name="T49" fmla="*/ 27 h 219"/>
                  <a:gd name="T50" fmla="*/ 193 w 219"/>
                  <a:gd name="T51" fmla="*/ 42 h 219"/>
                  <a:gd name="T52" fmla="*/ 148 w 219"/>
                  <a:gd name="T53" fmla="*/ 87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19" h="219">
                    <a:moveTo>
                      <a:pt x="215" y="35"/>
                    </a:moveTo>
                    <a:cubicBezTo>
                      <a:pt x="185" y="4"/>
                      <a:pt x="185" y="4"/>
                      <a:pt x="185" y="4"/>
                    </a:cubicBezTo>
                    <a:cubicBezTo>
                      <a:pt x="181" y="0"/>
                      <a:pt x="174" y="0"/>
                      <a:pt x="170" y="4"/>
                    </a:cubicBezTo>
                    <a:cubicBezTo>
                      <a:pt x="110" y="65"/>
                      <a:pt x="110" y="65"/>
                      <a:pt x="110" y="65"/>
                    </a:cubicBezTo>
                    <a:cubicBezTo>
                      <a:pt x="19" y="155"/>
                      <a:pt x="19" y="155"/>
                      <a:pt x="19" y="155"/>
                    </a:cubicBezTo>
                    <a:cubicBezTo>
                      <a:pt x="18" y="156"/>
                      <a:pt x="17" y="158"/>
                      <a:pt x="17" y="159"/>
                    </a:cubicBezTo>
                    <a:cubicBezTo>
                      <a:pt x="2" y="205"/>
                      <a:pt x="2" y="205"/>
                      <a:pt x="2" y="205"/>
                    </a:cubicBezTo>
                    <a:cubicBezTo>
                      <a:pt x="0" y="209"/>
                      <a:pt x="1" y="213"/>
                      <a:pt x="4" y="216"/>
                    </a:cubicBezTo>
                    <a:cubicBezTo>
                      <a:pt x="6" y="218"/>
                      <a:pt x="9" y="219"/>
                      <a:pt x="12" y="219"/>
                    </a:cubicBezTo>
                    <a:cubicBezTo>
                      <a:pt x="13" y="219"/>
                      <a:pt x="14" y="219"/>
                      <a:pt x="15" y="218"/>
                    </a:cubicBezTo>
                    <a:cubicBezTo>
                      <a:pt x="60" y="203"/>
                      <a:pt x="60" y="203"/>
                      <a:pt x="60" y="203"/>
                    </a:cubicBezTo>
                    <a:cubicBezTo>
                      <a:pt x="62" y="203"/>
                      <a:pt x="63" y="202"/>
                      <a:pt x="65" y="201"/>
                    </a:cubicBezTo>
                    <a:cubicBezTo>
                      <a:pt x="155" y="110"/>
                      <a:pt x="155" y="110"/>
                      <a:pt x="155" y="110"/>
                    </a:cubicBezTo>
                    <a:cubicBezTo>
                      <a:pt x="215" y="50"/>
                      <a:pt x="215" y="50"/>
                      <a:pt x="215" y="50"/>
                    </a:cubicBezTo>
                    <a:cubicBezTo>
                      <a:pt x="217" y="48"/>
                      <a:pt x="219" y="45"/>
                      <a:pt x="219" y="42"/>
                    </a:cubicBezTo>
                    <a:cubicBezTo>
                      <a:pt x="219" y="39"/>
                      <a:pt x="217" y="37"/>
                      <a:pt x="215" y="35"/>
                    </a:cubicBezTo>
                    <a:close/>
                    <a:moveTo>
                      <a:pt x="51" y="184"/>
                    </a:moveTo>
                    <a:cubicBezTo>
                      <a:pt x="29" y="191"/>
                      <a:pt x="29" y="191"/>
                      <a:pt x="29" y="191"/>
                    </a:cubicBezTo>
                    <a:cubicBezTo>
                      <a:pt x="36" y="169"/>
                      <a:pt x="36" y="169"/>
                      <a:pt x="36" y="169"/>
                    </a:cubicBezTo>
                    <a:cubicBezTo>
                      <a:pt x="117" y="87"/>
                      <a:pt x="117" y="87"/>
                      <a:pt x="117" y="87"/>
                    </a:cubicBezTo>
                    <a:cubicBezTo>
                      <a:pt x="132" y="102"/>
                      <a:pt x="132" y="102"/>
                      <a:pt x="132" y="102"/>
                    </a:cubicBezTo>
                    <a:lnTo>
                      <a:pt x="51" y="184"/>
                    </a:lnTo>
                    <a:close/>
                    <a:moveTo>
                      <a:pt x="148" y="87"/>
                    </a:moveTo>
                    <a:cubicBezTo>
                      <a:pt x="132" y="72"/>
                      <a:pt x="132" y="72"/>
                      <a:pt x="132" y="72"/>
                    </a:cubicBezTo>
                    <a:cubicBezTo>
                      <a:pt x="178" y="27"/>
                      <a:pt x="178" y="27"/>
                      <a:pt x="178" y="27"/>
                    </a:cubicBezTo>
                    <a:cubicBezTo>
                      <a:pt x="193" y="42"/>
                      <a:pt x="193" y="42"/>
                      <a:pt x="193" y="42"/>
                    </a:cubicBezTo>
                    <a:lnTo>
                      <a:pt x="148" y="87"/>
                    </a:lnTo>
                    <a:close/>
                  </a:path>
                </a:pathLst>
              </a:custGeom>
              <a:solidFill>
                <a:srgbClr val="6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a-ES" sz="1800" b="0" i="0" u="none" strike="noStrike" kern="120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ADC255E-A867-BC0A-AED0-E12AB7E6CF98}"/>
              </a:ext>
            </a:extLst>
          </p:cNvPr>
          <p:cNvGrpSpPr/>
          <p:nvPr/>
        </p:nvGrpSpPr>
        <p:grpSpPr>
          <a:xfrm>
            <a:off x="5790864" y="3998502"/>
            <a:ext cx="610274" cy="495026"/>
            <a:chOff x="12723687" y="5042410"/>
            <a:chExt cx="309488" cy="251043"/>
          </a:xfrm>
        </p:grpSpPr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C08D6315-03B9-2229-55CD-EE6D353208ED}"/>
                </a:ext>
              </a:extLst>
            </p:cNvPr>
            <p:cNvSpPr/>
            <p:nvPr/>
          </p:nvSpPr>
          <p:spPr>
            <a:xfrm>
              <a:off x="12723687" y="5042410"/>
              <a:ext cx="216000" cy="216000"/>
            </a:xfrm>
            <a:prstGeom prst="ellipse">
              <a:avLst/>
            </a:prstGeom>
            <a:solidFill>
              <a:srgbClr val="F6D9D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243" name="Group 550">
              <a:extLst>
                <a:ext uri="{FF2B5EF4-FFF2-40B4-BE49-F238E27FC236}">
                  <a16:creationId xmlns:a16="http://schemas.microsoft.com/office/drawing/2014/main" id="{9B82D7BA-3D3A-93FB-9D25-A18E7095DDB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808558" y="5157192"/>
              <a:ext cx="224617" cy="136261"/>
              <a:chOff x="5864" y="2089"/>
              <a:chExt cx="211" cy="128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44" name="Freeform 551">
                <a:extLst>
                  <a:ext uri="{FF2B5EF4-FFF2-40B4-BE49-F238E27FC236}">
                    <a16:creationId xmlns:a16="http://schemas.microsoft.com/office/drawing/2014/main" id="{72D6EB51-C987-3FAA-5F10-E0067A531BA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64" y="2089"/>
                <a:ext cx="211" cy="128"/>
              </a:xfrm>
              <a:custGeom>
                <a:avLst/>
                <a:gdLst>
                  <a:gd name="T0" fmla="*/ 316 w 318"/>
                  <a:gd name="T1" fmla="*/ 90 h 192"/>
                  <a:gd name="T2" fmla="*/ 159 w 318"/>
                  <a:gd name="T3" fmla="*/ 0 h 192"/>
                  <a:gd name="T4" fmla="*/ 1 w 318"/>
                  <a:gd name="T5" fmla="*/ 89 h 192"/>
                  <a:gd name="T6" fmla="*/ 0 w 318"/>
                  <a:gd name="T7" fmla="*/ 96 h 192"/>
                  <a:gd name="T8" fmla="*/ 1 w 318"/>
                  <a:gd name="T9" fmla="*/ 101 h 192"/>
                  <a:gd name="T10" fmla="*/ 159 w 318"/>
                  <a:gd name="T11" fmla="*/ 192 h 192"/>
                  <a:gd name="T12" fmla="*/ 316 w 318"/>
                  <a:gd name="T13" fmla="*/ 102 h 192"/>
                  <a:gd name="T14" fmla="*/ 317 w 318"/>
                  <a:gd name="T15" fmla="*/ 95 h 192"/>
                  <a:gd name="T16" fmla="*/ 316 w 318"/>
                  <a:gd name="T17" fmla="*/ 90 h 192"/>
                  <a:gd name="T18" fmla="*/ 159 w 318"/>
                  <a:gd name="T19" fmla="*/ 170 h 192"/>
                  <a:gd name="T20" fmla="*/ 23 w 318"/>
                  <a:gd name="T21" fmla="*/ 96 h 192"/>
                  <a:gd name="T22" fmla="*/ 159 w 318"/>
                  <a:gd name="T23" fmla="*/ 21 h 192"/>
                  <a:gd name="T24" fmla="*/ 294 w 318"/>
                  <a:gd name="T25" fmla="*/ 96 h 192"/>
                  <a:gd name="T26" fmla="*/ 159 w 318"/>
                  <a:gd name="T27" fmla="*/ 17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8" h="192">
                    <a:moveTo>
                      <a:pt x="316" y="90"/>
                    </a:moveTo>
                    <a:cubicBezTo>
                      <a:pt x="294" y="56"/>
                      <a:pt x="236" y="0"/>
                      <a:pt x="159" y="0"/>
                    </a:cubicBezTo>
                    <a:cubicBezTo>
                      <a:pt x="88" y="0"/>
                      <a:pt x="31" y="46"/>
                      <a:pt x="1" y="89"/>
                    </a:cubicBezTo>
                    <a:cubicBezTo>
                      <a:pt x="0" y="91"/>
                      <a:pt x="0" y="94"/>
                      <a:pt x="0" y="96"/>
                    </a:cubicBezTo>
                    <a:cubicBezTo>
                      <a:pt x="0" y="98"/>
                      <a:pt x="0" y="100"/>
                      <a:pt x="1" y="101"/>
                    </a:cubicBezTo>
                    <a:cubicBezTo>
                      <a:pt x="23" y="135"/>
                      <a:pt x="81" y="192"/>
                      <a:pt x="159" y="192"/>
                    </a:cubicBezTo>
                    <a:cubicBezTo>
                      <a:pt x="229" y="192"/>
                      <a:pt x="286" y="145"/>
                      <a:pt x="316" y="102"/>
                    </a:cubicBezTo>
                    <a:cubicBezTo>
                      <a:pt x="317" y="100"/>
                      <a:pt x="318" y="98"/>
                      <a:pt x="317" y="95"/>
                    </a:cubicBezTo>
                    <a:cubicBezTo>
                      <a:pt x="317" y="94"/>
                      <a:pt x="317" y="92"/>
                      <a:pt x="316" y="90"/>
                    </a:cubicBezTo>
                    <a:close/>
                    <a:moveTo>
                      <a:pt x="159" y="170"/>
                    </a:moveTo>
                    <a:cubicBezTo>
                      <a:pt x="94" y="170"/>
                      <a:pt x="45" y="126"/>
                      <a:pt x="23" y="96"/>
                    </a:cubicBezTo>
                    <a:cubicBezTo>
                      <a:pt x="50" y="58"/>
                      <a:pt x="99" y="21"/>
                      <a:pt x="159" y="21"/>
                    </a:cubicBezTo>
                    <a:cubicBezTo>
                      <a:pt x="223" y="21"/>
                      <a:pt x="272" y="66"/>
                      <a:pt x="294" y="96"/>
                    </a:cubicBezTo>
                    <a:cubicBezTo>
                      <a:pt x="267" y="133"/>
                      <a:pt x="218" y="170"/>
                      <a:pt x="159" y="170"/>
                    </a:cubicBezTo>
                    <a:close/>
                  </a:path>
                </a:pathLst>
              </a:custGeom>
              <a:solidFill>
                <a:srgbClr val="6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5" name="Freeform 552">
                <a:extLst>
                  <a:ext uri="{FF2B5EF4-FFF2-40B4-BE49-F238E27FC236}">
                    <a16:creationId xmlns:a16="http://schemas.microsoft.com/office/drawing/2014/main" id="{1D69507E-F45A-ED5B-0CD5-A0E48A20FAB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33" y="2117"/>
                <a:ext cx="71" cy="71"/>
              </a:xfrm>
              <a:custGeom>
                <a:avLst/>
                <a:gdLst>
                  <a:gd name="T0" fmla="*/ 54 w 107"/>
                  <a:gd name="T1" fmla="*/ 0 h 107"/>
                  <a:gd name="T2" fmla="*/ 0 w 107"/>
                  <a:gd name="T3" fmla="*/ 54 h 107"/>
                  <a:gd name="T4" fmla="*/ 54 w 107"/>
                  <a:gd name="T5" fmla="*/ 107 h 107"/>
                  <a:gd name="T6" fmla="*/ 107 w 107"/>
                  <a:gd name="T7" fmla="*/ 54 h 107"/>
                  <a:gd name="T8" fmla="*/ 54 w 107"/>
                  <a:gd name="T9" fmla="*/ 0 h 107"/>
                  <a:gd name="T10" fmla="*/ 54 w 107"/>
                  <a:gd name="T11" fmla="*/ 86 h 107"/>
                  <a:gd name="T12" fmla="*/ 22 w 107"/>
                  <a:gd name="T13" fmla="*/ 54 h 107"/>
                  <a:gd name="T14" fmla="*/ 54 w 107"/>
                  <a:gd name="T15" fmla="*/ 22 h 107"/>
                  <a:gd name="T16" fmla="*/ 86 w 107"/>
                  <a:gd name="T17" fmla="*/ 54 h 107"/>
                  <a:gd name="T18" fmla="*/ 54 w 107"/>
                  <a:gd name="T19" fmla="*/ 8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7" h="107">
                    <a:moveTo>
                      <a:pt x="54" y="0"/>
                    </a:moveTo>
                    <a:cubicBezTo>
                      <a:pt x="24" y="0"/>
                      <a:pt x="0" y="24"/>
                      <a:pt x="0" y="54"/>
                    </a:cubicBezTo>
                    <a:cubicBezTo>
                      <a:pt x="0" y="83"/>
                      <a:pt x="24" y="107"/>
                      <a:pt x="54" y="107"/>
                    </a:cubicBezTo>
                    <a:cubicBezTo>
                      <a:pt x="83" y="107"/>
                      <a:pt x="107" y="83"/>
                      <a:pt x="107" y="54"/>
                    </a:cubicBezTo>
                    <a:cubicBezTo>
                      <a:pt x="107" y="24"/>
                      <a:pt x="83" y="0"/>
                      <a:pt x="54" y="0"/>
                    </a:cubicBezTo>
                    <a:close/>
                    <a:moveTo>
                      <a:pt x="54" y="86"/>
                    </a:moveTo>
                    <a:cubicBezTo>
                      <a:pt x="36" y="86"/>
                      <a:pt x="22" y="71"/>
                      <a:pt x="22" y="54"/>
                    </a:cubicBezTo>
                    <a:cubicBezTo>
                      <a:pt x="22" y="36"/>
                      <a:pt x="36" y="22"/>
                      <a:pt x="54" y="22"/>
                    </a:cubicBezTo>
                    <a:cubicBezTo>
                      <a:pt x="71" y="22"/>
                      <a:pt x="86" y="36"/>
                      <a:pt x="86" y="54"/>
                    </a:cubicBezTo>
                    <a:cubicBezTo>
                      <a:pt x="86" y="71"/>
                      <a:pt x="71" y="86"/>
                      <a:pt x="54" y="86"/>
                    </a:cubicBezTo>
                    <a:close/>
                  </a:path>
                </a:pathLst>
              </a:custGeom>
              <a:solidFill>
                <a:srgbClr val="6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F7F7C12-3057-5CDE-0136-FEC311E50B38}"/>
              </a:ext>
            </a:extLst>
          </p:cNvPr>
          <p:cNvGrpSpPr/>
          <p:nvPr/>
        </p:nvGrpSpPr>
        <p:grpSpPr>
          <a:xfrm>
            <a:off x="9321073" y="3998502"/>
            <a:ext cx="609218" cy="543124"/>
            <a:chOff x="12723687" y="5805288"/>
            <a:chExt cx="308952" cy="275434"/>
          </a:xfrm>
        </p:grpSpPr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53B78C3F-42E0-1665-E20F-8338022BB788}"/>
                </a:ext>
              </a:extLst>
            </p:cNvPr>
            <p:cNvSpPr/>
            <p:nvPr/>
          </p:nvSpPr>
          <p:spPr>
            <a:xfrm>
              <a:off x="12723687" y="5805288"/>
              <a:ext cx="216000" cy="216000"/>
            </a:xfrm>
            <a:prstGeom prst="ellipse">
              <a:avLst/>
            </a:prstGeom>
            <a:solidFill>
              <a:srgbClr val="F6D9D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6" name="Freeform 874">
              <a:extLst>
                <a:ext uri="{FF2B5EF4-FFF2-40B4-BE49-F238E27FC236}">
                  <a16:creationId xmlns:a16="http://schemas.microsoft.com/office/drawing/2014/main" id="{078AE27A-8944-2F9F-B31D-0B0A9F287B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809093" y="5898609"/>
              <a:ext cx="223546" cy="182113"/>
            </a:xfrm>
            <a:custGeom>
              <a:avLst/>
              <a:gdLst>
                <a:gd name="T0" fmla="*/ 318 w 322"/>
                <a:gd name="T1" fmla="*/ 83 h 256"/>
                <a:gd name="T2" fmla="*/ 310 w 322"/>
                <a:gd name="T3" fmla="*/ 86 h 256"/>
                <a:gd name="T4" fmla="*/ 302 w 322"/>
                <a:gd name="T5" fmla="*/ 83 h 256"/>
                <a:gd name="T6" fmla="*/ 161 w 322"/>
                <a:gd name="T7" fmla="*/ 22 h 256"/>
                <a:gd name="T8" fmla="*/ 19 w 322"/>
                <a:gd name="T9" fmla="*/ 83 h 256"/>
                <a:gd name="T10" fmla="*/ 4 w 322"/>
                <a:gd name="T11" fmla="*/ 83 h 256"/>
                <a:gd name="T12" fmla="*/ 4 w 322"/>
                <a:gd name="T13" fmla="*/ 67 h 256"/>
                <a:gd name="T14" fmla="*/ 161 w 322"/>
                <a:gd name="T15" fmla="*/ 0 h 256"/>
                <a:gd name="T16" fmla="*/ 318 w 322"/>
                <a:gd name="T17" fmla="*/ 67 h 256"/>
                <a:gd name="T18" fmla="*/ 318 w 322"/>
                <a:gd name="T19" fmla="*/ 83 h 256"/>
                <a:gd name="T20" fmla="*/ 161 w 322"/>
                <a:gd name="T21" fmla="*/ 75 h 256"/>
                <a:gd name="T22" fmla="*/ 57 w 322"/>
                <a:gd name="T23" fmla="*/ 121 h 256"/>
                <a:gd name="T24" fmla="*/ 57 w 322"/>
                <a:gd name="T25" fmla="*/ 136 h 256"/>
                <a:gd name="T26" fmla="*/ 65 w 322"/>
                <a:gd name="T27" fmla="*/ 139 h 256"/>
                <a:gd name="T28" fmla="*/ 72 w 322"/>
                <a:gd name="T29" fmla="*/ 136 h 256"/>
                <a:gd name="T30" fmla="*/ 161 w 322"/>
                <a:gd name="T31" fmla="*/ 96 h 256"/>
                <a:gd name="T32" fmla="*/ 260 w 322"/>
                <a:gd name="T33" fmla="*/ 136 h 256"/>
                <a:gd name="T34" fmla="*/ 275 w 322"/>
                <a:gd name="T35" fmla="*/ 136 h 256"/>
                <a:gd name="T36" fmla="*/ 275 w 322"/>
                <a:gd name="T37" fmla="*/ 121 h 256"/>
                <a:gd name="T38" fmla="*/ 161 w 322"/>
                <a:gd name="T39" fmla="*/ 75 h 256"/>
                <a:gd name="T40" fmla="*/ 161 w 322"/>
                <a:gd name="T41" fmla="*/ 150 h 256"/>
                <a:gd name="T42" fmla="*/ 100 w 322"/>
                <a:gd name="T43" fmla="*/ 174 h 256"/>
                <a:gd name="T44" fmla="*/ 100 w 322"/>
                <a:gd name="T45" fmla="*/ 189 h 256"/>
                <a:gd name="T46" fmla="*/ 107 w 322"/>
                <a:gd name="T47" fmla="*/ 192 h 256"/>
                <a:gd name="T48" fmla="*/ 115 w 322"/>
                <a:gd name="T49" fmla="*/ 189 h 256"/>
                <a:gd name="T50" fmla="*/ 161 w 322"/>
                <a:gd name="T51" fmla="*/ 171 h 256"/>
                <a:gd name="T52" fmla="*/ 206 w 322"/>
                <a:gd name="T53" fmla="*/ 189 h 256"/>
                <a:gd name="T54" fmla="*/ 222 w 322"/>
                <a:gd name="T55" fmla="*/ 189 h 256"/>
                <a:gd name="T56" fmla="*/ 222 w 322"/>
                <a:gd name="T57" fmla="*/ 174 h 256"/>
                <a:gd name="T58" fmla="*/ 161 w 322"/>
                <a:gd name="T59" fmla="*/ 150 h 256"/>
                <a:gd name="T60" fmla="*/ 161 w 322"/>
                <a:gd name="T61" fmla="*/ 214 h 256"/>
                <a:gd name="T62" fmla="*/ 139 w 322"/>
                <a:gd name="T63" fmla="*/ 235 h 256"/>
                <a:gd name="T64" fmla="*/ 161 w 322"/>
                <a:gd name="T65" fmla="*/ 256 h 256"/>
                <a:gd name="T66" fmla="*/ 182 w 322"/>
                <a:gd name="T67" fmla="*/ 235 h 256"/>
                <a:gd name="T68" fmla="*/ 161 w 322"/>
                <a:gd name="T69" fmla="*/ 21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2" h="256">
                  <a:moveTo>
                    <a:pt x="318" y="83"/>
                  </a:moveTo>
                  <a:cubicBezTo>
                    <a:pt x="315" y="85"/>
                    <a:pt x="313" y="86"/>
                    <a:pt x="310" y="86"/>
                  </a:cubicBezTo>
                  <a:cubicBezTo>
                    <a:pt x="307" y="86"/>
                    <a:pt x="305" y="85"/>
                    <a:pt x="302" y="83"/>
                  </a:cubicBezTo>
                  <a:cubicBezTo>
                    <a:pt x="263" y="43"/>
                    <a:pt x="214" y="22"/>
                    <a:pt x="161" y="22"/>
                  </a:cubicBezTo>
                  <a:cubicBezTo>
                    <a:pt x="108" y="22"/>
                    <a:pt x="59" y="43"/>
                    <a:pt x="19" y="83"/>
                  </a:cubicBezTo>
                  <a:cubicBezTo>
                    <a:pt x="15" y="87"/>
                    <a:pt x="8" y="87"/>
                    <a:pt x="4" y="83"/>
                  </a:cubicBezTo>
                  <a:cubicBezTo>
                    <a:pt x="0" y="78"/>
                    <a:pt x="0" y="72"/>
                    <a:pt x="4" y="67"/>
                  </a:cubicBezTo>
                  <a:cubicBezTo>
                    <a:pt x="48" y="24"/>
                    <a:pt x="102" y="0"/>
                    <a:pt x="161" y="0"/>
                  </a:cubicBezTo>
                  <a:cubicBezTo>
                    <a:pt x="219" y="0"/>
                    <a:pt x="274" y="24"/>
                    <a:pt x="318" y="67"/>
                  </a:cubicBezTo>
                  <a:cubicBezTo>
                    <a:pt x="322" y="72"/>
                    <a:pt x="322" y="78"/>
                    <a:pt x="318" y="83"/>
                  </a:cubicBezTo>
                  <a:close/>
                  <a:moveTo>
                    <a:pt x="161" y="75"/>
                  </a:moveTo>
                  <a:cubicBezTo>
                    <a:pt x="121" y="75"/>
                    <a:pt x="88" y="90"/>
                    <a:pt x="57" y="121"/>
                  </a:cubicBezTo>
                  <a:cubicBezTo>
                    <a:pt x="53" y="125"/>
                    <a:pt x="53" y="132"/>
                    <a:pt x="57" y="136"/>
                  </a:cubicBezTo>
                  <a:cubicBezTo>
                    <a:pt x="59" y="138"/>
                    <a:pt x="62" y="139"/>
                    <a:pt x="65" y="139"/>
                  </a:cubicBezTo>
                  <a:cubicBezTo>
                    <a:pt x="67" y="139"/>
                    <a:pt x="70" y="138"/>
                    <a:pt x="72" y="136"/>
                  </a:cubicBezTo>
                  <a:cubicBezTo>
                    <a:pt x="99" y="109"/>
                    <a:pt x="127" y="96"/>
                    <a:pt x="161" y="96"/>
                  </a:cubicBezTo>
                  <a:cubicBezTo>
                    <a:pt x="197" y="96"/>
                    <a:pt x="235" y="111"/>
                    <a:pt x="260" y="136"/>
                  </a:cubicBezTo>
                  <a:cubicBezTo>
                    <a:pt x="264" y="140"/>
                    <a:pt x="271" y="140"/>
                    <a:pt x="275" y="136"/>
                  </a:cubicBezTo>
                  <a:cubicBezTo>
                    <a:pt x="279" y="132"/>
                    <a:pt x="279" y="125"/>
                    <a:pt x="275" y="121"/>
                  </a:cubicBezTo>
                  <a:cubicBezTo>
                    <a:pt x="247" y="93"/>
                    <a:pt x="203" y="75"/>
                    <a:pt x="161" y="75"/>
                  </a:cubicBezTo>
                  <a:close/>
                  <a:moveTo>
                    <a:pt x="161" y="150"/>
                  </a:moveTo>
                  <a:cubicBezTo>
                    <a:pt x="138" y="150"/>
                    <a:pt x="115" y="159"/>
                    <a:pt x="100" y="174"/>
                  </a:cubicBezTo>
                  <a:cubicBezTo>
                    <a:pt x="96" y="178"/>
                    <a:pt x="96" y="185"/>
                    <a:pt x="100" y="189"/>
                  </a:cubicBezTo>
                  <a:cubicBezTo>
                    <a:pt x="102" y="191"/>
                    <a:pt x="105" y="192"/>
                    <a:pt x="107" y="192"/>
                  </a:cubicBezTo>
                  <a:cubicBezTo>
                    <a:pt x="110" y="192"/>
                    <a:pt x="113" y="191"/>
                    <a:pt x="115" y="189"/>
                  </a:cubicBezTo>
                  <a:cubicBezTo>
                    <a:pt x="126" y="178"/>
                    <a:pt x="144" y="171"/>
                    <a:pt x="161" y="171"/>
                  </a:cubicBezTo>
                  <a:cubicBezTo>
                    <a:pt x="178" y="171"/>
                    <a:pt x="195" y="178"/>
                    <a:pt x="206" y="189"/>
                  </a:cubicBezTo>
                  <a:cubicBezTo>
                    <a:pt x="211" y="193"/>
                    <a:pt x="217" y="193"/>
                    <a:pt x="222" y="189"/>
                  </a:cubicBezTo>
                  <a:cubicBezTo>
                    <a:pt x="226" y="185"/>
                    <a:pt x="226" y="178"/>
                    <a:pt x="222" y="174"/>
                  </a:cubicBezTo>
                  <a:cubicBezTo>
                    <a:pt x="206" y="159"/>
                    <a:pt x="183" y="150"/>
                    <a:pt x="161" y="150"/>
                  </a:cubicBezTo>
                  <a:close/>
                  <a:moveTo>
                    <a:pt x="161" y="214"/>
                  </a:moveTo>
                  <a:cubicBezTo>
                    <a:pt x="149" y="214"/>
                    <a:pt x="139" y="223"/>
                    <a:pt x="139" y="235"/>
                  </a:cubicBezTo>
                  <a:cubicBezTo>
                    <a:pt x="139" y="247"/>
                    <a:pt x="149" y="256"/>
                    <a:pt x="161" y="256"/>
                  </a:cubicBezTo>
                  <a:cubicBezTo>
                    <a:pt x="172" y="256"/>
                    <a:pt x="182" y="247"/>
                    <a:pt x="182" y="235"/>
                  </a:cubicBezTo>
                  <a:cubicBezTo>
                    <a:pt x="182" y="223"/>
                    <a:pt x="172" y="214"/>
                    <a:pt x="161" y="214"/>
                  </a:cubicBez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Content Placeholder 92">
            <a:extLst>
              <a:ext uri="{FF2B5EF4-FFF2-40B4-BE49-F238E27FC236}">
                <a16:creationId xmlns:a16="http://schemas.microsoft.com/office/drawing/2014/main" id="{1B2862B1-A3D3-F0FD-7B3E-DF2F64C2530C}"/>
              </a:ext>
            </a:extLst>
          </p:cNvPr>
          <p:cNvSpPr txBox="1">
            <a:spLocks/>
          </p:cNvSpPr>
          <p:nvPr/>
        </p:nvSpPr>
        <p:spPr>
          <a:xfrm>
            <a:off x="1001258" y="2489338"/>
            <a:ext cx="3130122" cy="1188000"/>
          </a:xfrm>
          <a:prstGeom prst="roundRect">
            <a:avLst/>
          </a:prstGeom>
          <a:solidFill>
            <a:srgbClr val="F9E6E6">
              <a:alpha val="50196"/>
            </a:srgbClr>
          </a:solidFill>
        </p:spPr>
        <p:txBody>
          <a:bodyPr wrap="square" lIns="36000" tIns="36000" rIns="36000" bIns="36000" anchor="ctr">
            <a:noAutofit/>
          </a:bodyPr>
          <a:lstStyle>
            <a:lvl1pPr marL="0" indent="0" algn="l" defTabSz="635433" rtl="0" eaLnBrk="1" latinLnBrk="0" hangingPunct="1">
              <a:spcBef>
                <a:spcPts val="0"/>
              </a:spcBef>
              <a:spcAft>
                <a:spcPts val="695"/>
              </a:spcAft>
              <a:buSzPct val="100000"/>
              <a:buFont typeface="Arial" panose="020B0604020202020204" pitchFamily="34" charset="0"/>
              <a:buNone/>
              <a:defRPr sz="9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Arial"/>
              <a:buNone/>
              <a:defRPr lang="en-US" sz="9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2584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Arial" panose="020B0604020202020204" pitchFamily="34" charset="0"/>
              <a:buChar char="•"/>
              <a:defRPr lang="en-US" sz="9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47669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Verdana" panose="020B0604030504040204" pitchFamily="34" charset="0"/>
              <a:buChar char="−"/>
              <a:defRPr lang="en-US" sz="9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370251" indent="-122584" algn="l" defTabSz="554901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lang="en-US" sz="9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Millorar la </a:t>
            </a:r>
            <a:r>
              <a:rPr lang="ca-ES" sz="14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 amb les persones usuàries</a:t>
            </a:r>
            <a:r>
              <a:rPr lang="ca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través d’una atenció transversal, multicanal i unificada</a:t>
            </a:r>
          </a:p>
        </p:txBody>
      </p:sp>
      <p:sp>
        <p:nvSpPr>
          <p:cNvPr id="11" name="Content Placeholder 92">
            <a:extLst>
              <a:ext uri="{FF2B5EF4-FFF2-40B4-BE49-F238E27FC236}">
                <a16:creationId xmlns:a16="http://schemas.microsoft.com/office/drawing/2014/main" id="{DFE18C8C-6D5E-9DFA-896A-5DF069D5D6B5}"/>
              </a:ext>
            </a:extLst>
          </p:cNvPr>
          <p:cNvSpPr txBox="1">
            <a:spLocks/>
          </p:cNvSpPr>
          <p:nvPr/>
        </p:nvSpPr>
        <p:spPr>
          <a:xfrm>
            <a:off x="4530940" y="2489338"/>
            <a:ext cx="3130122" cy="1188000"/>
          </a:xfrm>
          <a:prstGeom prst="roundRect">
            <a:avLst/>
          </a:prstGeom>
          <a:solidFill>
            <a:srgbClr val="F9E6E6">
              <a:alpha val="50196"/>
            </a:srgbClr>
          </a:solidFill>
        </p:spPr>
        <p:txBody>
          <a:bodyPr wrap="square" lIns="36000" tIns="36000" rIns="36000" bIns="36000" anchor="ctr">
            <a:noAutofit/>
          </a:bodyPr>
          <a:lstStyle>
            <a:lvl1pPr marL="0" indent="0" algn="l" defTabSz="635433" rtl="0" eaLnBrk="1" latinLnBrk="0" hangingPunct="1">
              <a:spcBef>
                <a:spcPts val="0"/>
              </a:spcBef>
              <a:spcAft>
                <a:spcPts val="695"/>
              </a:spcAft>
              <a:buSzPct val="100000"/>
              <a:buFont typeface="Arial" panose="020B0604020202020204" pitchFamily="34" charset="0"/>
              <a:buNone/>
              <a:defRPr sz="9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Arial"/>
              <a:buNone/>
              <a:defRPr lang="en-US" sz="9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2584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Arial" panose="020B0604020202020204" pitchFamily="34" charset="0"/>
              <a:buChar char="•"/>
              <a:defRPr lang="en-US" sz="9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47669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Verdana" panose="020B0604030504040204" pitchFamily="34" charset="0"/>
              <a:buChar char="−"/>
              <a:defRPr lang="en-US" sz="9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370251" indent="-122584" algn="l" defTabSz="554901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lang="en-US" sz="9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Millorar</a:t>
            </a:r>
            <a:r>
              <a:rPr lang="ca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ca-ES" sz="14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accés 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prestació, simplificant el </a:t>
            </a:r>
            <a:r>
              <a:rPr lang="ca-ES" sz="14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llenguatge</a:t>
            </a:r>
            <a:r>
              <a:rPr lang="ca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reduint la</a:t>
            </a:r>
            <a:r>
              <a:rPr lang="ca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4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burocratització</a:t>
            </a:r>
            <a:r>
              <a:rPr lang="ca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relació amb l'Administració</a:t>
            </a:r>
          </a:p>
        </p:txBody>
      </p:sp>
      <p:sp>
        <p:nvSpPr>
          <p:cNvPr id="12" name="Content Placeholder 92">
            <a:extLst>
              <a:ext uri="{FF2B5EF4-FFF2-40B4-BE49-F238E27FC236}">
                <a16:creationId xmlns:a16="http://schemas.microsoft.com/office/drawing/2014/main" id="{02E877CF-BDAC-0A5A-CD13-27B0001EDF1E}"/>
              </a:ext>
            </a:extLst>
          </p:cNvPr>
          <p:cNvSpPr txBox="1">
            <a:spLocks/>
          </p:cNvSpPr>
          <p:nvPr/>
        </p:nvSpPr>
        <p:spPr>
          <a:xfrm>
            <a:off x="8060621" y="2489338"/>
            <a:ext cx="3130122" cy="1188000"/>
          </a:xfrm>
          <a:prstGeom prst="roundRect">
            <a:avLst/>
          </a:prstGeom>
          <a:solidFill>
            <a:srgbClr val="F9E6E6">
              <a:alpha val="50196"/>
            </a:srgbClr>
          </a:solidFill>
        </p:spPr>
        <p:txBody>
          <a:bodyPr wrap="square" lIns="36000" tIns="36000" rIns="36000" bIns="36000" anchor="ctr">
            <a:noAutofit/>
          </a:bodyPr>
          <a:lstStyle>
            <a:lvl1pPr marL="0" indent="0" algn="l" defTabSz="635433" rtl="0" eaLnBrk="1" latinLnBrk="0" hangingPunct="1">
              <a:spcBef>
                <a:spcPts val="0"/>
              </a:spcBef>
              <a:spcAft>
                <a:spcPts val="695"/>
              </a:spcAft>
              <a:buSzPct val="100000"/>
              <a:buFont typeface="Arial" panose="020B0604020202020204" pitchFamily="34" charset="0"/>
              <a:buNone/>
              <a:defRPr sz="9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Arial"/>
              <a:buNone/>
              <a:defRPr lang="en-US" sz="9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2584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Arial" panose="020B0604020202020204" pitchFamily="34" charset="0"/>
              <a:buChar char="•"/>
              <a:defRPr lang="en-US" sz="9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47669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Verdana" panose="020B0604030504040204" pitchFamily="34" charset="0"/>
              <a:buChar char="−"/>
              <a:defRPr lang="en-US" sz="9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370251" indent="-122584" algn="l" defTabSz="554901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lang="en-US" sz="9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ca-ES" sz="14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Reduir els terminis de resolució 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les noves sol·licituds, modificacions i altres tràmits i potenciar la </a:t>
            </a:r>
            <a:r>
              <a:rPr lang="ca-ES" sz="14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interoperabilitat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les dades</a:t>
            </a:r>
          </a:p>
        </p:txBody>
      </p:sp>
      <p:sp>
        <p:nvSpPr>
          <p:cNvPr id="13" name="Content Placeholder 92">
            <a:extLst>
              <a:ext uri="{FF2B5EF4-FFF2-40B4-BE49-F238E27FC236}">
                <a16:creationId xmlns:a16="http://schemas.microsoft.com/office/drawing/2014/main" id="{5D9162ED-37B7-3689-9BDC-70F209BA1613}"/>
              </a:ext>
            </a:extLst>
          </p:cNvPr>
          <p:cNvSpPr txBox="1">
            <a:spLocks/>
          </p:cNvSpPr>
          <p:nvPr/>
        </p:nvSpPr>
        <p:spPr>
          <a:xfrm>
            <a:off x="1001258" y="4761280"/>
            <a:ext cx="3130122" cy="1188000"/>
          </a:xfrm>
          <a:prstGeom prst="roundRect">
            <a:avLst/>
          </a:prstGeom>
          <a:solidFill>
            <a:srgbClr val="F9E6E6">
              <a:alpha val="50196"/>
            </a:srgbClr>
          </a:solidFill>
        </p:spPr>
        <p:txBody>
          <a:bodyPr wrap="square" lIns="36000" tIns="36000" rIns="36000" bIns="36000" anchor="ctr">
            <a:noAutofit/>
          </a:bodyPr>
          <a:lstStyle>
            <a:lvl1pPr marL="0" indent="0" algn="l" defTabSz="635433" rtl="0" eaLnBrk="1" latinLnBrk="0" hangingPunct="1">
              <a:spcBef>
                <a:spcPts val="0"/>
              </a:spcBef>
              <a:spcAft>
                <a:spcPts val="695"/>
              </a:spcAft>
              <a:buSzPct val="100000"/>
              <a:buFont typeface="Arial" panose="020B0604020202020204" pitchFamily="34" charset="0"/>
              <a:buNone/>
              <a:defRPr sz="9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Arial"/>
              <a:buNone/>
              <a:defRPr lang="en-US" sz="9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2584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Arial" panose="020B0604020202020204" pitchFamily="34" charset="0"/>
              <a:buChar char="•"/>
              <a:defRPr lang="en-US" sz="9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47669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Verdana" panose="020B0604030504040204" pitchFamily="34" charset="0"/>
              <a:buChar char="−"/>
              <a:defRPr lang="en-US" sz="9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370251" indent="-122584" algn="l" defTabSz="554901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lang="en-US" sz="9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ca-ES" sz="14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Reduir 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nombre d’expedients de </a:t>
            </a:r>
            <a:r>
              <a:rPr lang="ca-ES" sz="14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cobraments indeguts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millorar el termini de detecció i de resolució i acompanyar en el fraccionament dels imports a retornar</a:t>
            </a:r>
          </a:p>
        </p:txBody>
      </p:sp>
      <p:sp>
        <p:nvSpPr>
          <p:cNvPr id="17" name="Content Placeholder 92">
            <a:extLst>
              <a:ext uri="{FF2B5EF4-FFF2-40B4-BE49-F238E27FC236}">
                <a16:creationId xmlns:a16="http://schemas.microsoft.com/office/drawing/2014/main" id="{942A3B28-E0B0-6427-A6AF-59FF36FEE3CF}"/>
              </a:ext>
            </a:extLst>
          </p:cNvPr>
          <p:cNvSpPr txBox="1">
            <a:spLocks/>
          </p:cNvSpPr>
          <p:nvPr/>
        </p:nvSpPr>
        <p:spPr>
          <a:xfrm>
            <a:off x="4530940" y="4761280"/>
            <a:ext cx="3130122" cy="1188000"/>
          </a:xfrm>
          <a:prstGeom prst="roundRect">
            <a:avLst/>
          </a:prstGeom>
          <a:solidFill>
            <a:srgbClr val="F9E6E6">
              <a:alpha val="50196"/>
            </a:srgbClr>
          </a:solidFill>
        </p:spPr>
        <p:txBody>
          <a:bodyPr wrap="square" lIns="36000" tIns="36000" rIns="36000" bIns="36000" anchor="ctr">
            <a:noAutofit/>
          </a:bodyPr>
          <a:lstStyle>
            <a:lvl1pPr marL="0" indent="0" algn="l" defTabSz="635433" rtl="0" eaLnBrk="1" latinLnBrk="0" hangingPunct="1">
              <a:spcBef>
                <a:spcPts val="0"/>
              </a:spcBef>
              <a:spcAft>
                <a:spcPts val="695"/>
              </a:spcAft>
              <a:buSzPct val="100000"/>
              <a:buFont typeface="Arial" panose="020B0604020202020204" pitchFamily="34" charset="0"/>
              <a:buNone/>
              <a:defRPr sz="9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Arial"/>
              <a:buNone/>
              <a:defRPr lang="en-US" sz="9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2584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Arial" panose="020B0604020202020204" pitchFamily="34" charset="0"/>
              <a:buChar char="•"/>
              <a:defRPr lang="en-US" sz="9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47669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Verdana" panose="020B0604030504040204" pitchFamily="34" charset="0"/>
              <a:buChar char="−"/>
              <a:defRPr lang="en-US" sz="9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370251" indent="-122584" algn="l" defTabSz="554901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lang="en-US" sz="9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Millorar el </a:t>
            </a:r>
            <a:r>
              <a:rPr lang="ca-ES" sz="14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termini de resolució 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dels</a:t>
            </a:r>
            <a:r>
              <a:rPr lang="ca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4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d’alçada i contenciosos – administratius 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implementar possibles mesures alternatives de resolució i mediació </a:t>
            </a:r>
          </a:p>
        </p:txBody>
      </p:sp>
      <p:sp>
        <p:nvSpPr>
          <p:cNvPr id="18" name="Content Placeholder 92">
            <a:extLst>
              <a:ext uri="{FF2B5EF4-FFF2-40B4-BE49-F238E27FC236}">
                <a16:creationId xmlns:a16="http://schemas.microsoft.com/office/drawing/2014/main" id="{4F075BE6-ABF3-1B29-5D90-7D3BA85199D9}"/>
              </a:ext>
            </a:extLst>
          </p:cNvPr>
          <p:cNvSpPr txBox="1">
            <a:spLocks/>
          </p:cNvSpPr>
          <p:nvPr/>
        </p:nvSpPr>
        <p:spPr>
          <a:xfrm>
            <a:off x="8060621" y="4761280"/>
            <a:ext cx="3130122" cy="1188000"/>
          </a:xfrm>
          <a:prstGeom prst="roundRect">
            <a:avLst/>
          </a:prstGeom>
          <a:solidFill>
            <a:srgbClr val="F9E6E6">
              <a:alpha val="50196"/>
            </a:srgbClr>
          </a:solidFill>
        </p:spPr>
        <p:txBody>
          <a:bodyPr wrap="square" lIns="36000" tIns="36000" rIns="36000" bIns="36000" anchor="ctr">
            <a:noAutofit/>
          </a:bodyPr>
          <a:lstStyle>
            <a:lvl1pPr marL="0" indent="0" algn="l" defTabSz="635433" rtl="0" eaLnBrk="1" latinLnBrk="0" hangingPunct="1">
              <a:spcBef>
                <a:spcPts val="0"/>
              </a:spcBef>
              <a:spcAft>
                <a:spcPts val="695"/>
              </a:spcAft>
              <a:buSzPct val="100000"/>
              <a:buFont typeface="Arial" panose="020B0604020202020204" pitchFamily="34" charset="0"/>
              <a:buNone/>
              <a:defRPr sz="9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Arial"/>
              <a:buNone/>
              <a:defRPr lang="en-US" sz="9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2584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Arial" panose="020B0604020202020204" pitchFamily="34" charset="0"/>
              <a:buChar char="•"/>
              <a:defRPr lang="en-US" sz="9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47669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Verdana" panose="020B0604030504040204" pitchFamily="34" charset="0"/>
              <a:buChar char="−"/>
              <a:defRPr lang="en-US" sz="9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370251" indent="-122584" algn="l" defTabSz="554901" rtl="0" eaLnBrk="1" latinLnBrk="0" hangingPunct="1">
              <a:spcBef>
                <a:spcPts val="0"/>
              </a:spcBef>
              <a:spcAft>
                <a:spcPts val="695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lang="en-US" sz="9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0251" indent="-122584" algn="l" defTabSz="635433" rtl="0" eaLnBrk="1" latinLnBrk="0" hangingPunct="1">
              <a:spcBef>
                <a:spcPts val="0"/>
              </a:spcBef>
              <a:spcAft>
                <a:spcPts val="695"/>
              </a:spcAft>
              <a:buFont typeface="Verdana" panose="020B0604030504040204" pitchFamily="34" charset="0"/>
              <a:buChar char="−"/>
              <a:defRPr sz="83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Incrementar</a:t>
            </a:r>
            <a:r>
              <a:rPr lang="ca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4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l’eficiència</a:t>
            </a:r>
            <a:r>
              <a:rPr lang="ca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gestió a través de la </a:t>
            </a:r>
            <a:r>
              <a:rPr lang="ca-ES" sz="14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digitalització</a:t>
            </a:r>
            <a:r>
              <a:rPr lang="ca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a-ES" sz="1400" b="1" dirty="0" err="1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tSocial</a:t>
            </a:r>
            <a:r>
              <a:rPr lang="ca-ES" sz="14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altres eines) i una major </a:t>
            </a:r>
            <a:r>
              <a:rPr lang="ca-ES" sz="14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integració</a:t>
            </a:r>
            <a:r>
              <a:rPr lang="ca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</a:t>
            </a:r>
            <a:r>
              <a:rPr lang="ca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4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altres entitats 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administracions implicades</a:t>
            </a:r>
          </a:p>
        </p:txBody>
      </p:sp>
    </p:spTree>
    <p:extLst>
      <p:ext uri="{BB962C8B-B14F-4D97-AF65-F5344CB8AC3E}">
        <p14:creationId xmlns:p14="http://schemas.microsoft.com/office/powerpoint/2010/main" val="48238071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EBC7C8-AE6D-485F-BCF6-00C07CA7E0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60468F4-A2D1-4121-B3BB-3E0E44F1B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371725"/>
            <a:ext cx="67818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Gráfico 10">
            <a:extLst>
              <a:ext uri="{FF2B5EF4-FFF2-40B4-BE49-F238E27FC236}">
                <a16:creationId xmlns:a16="http://schemas.microsoft.com/office/drawing/2014/main" id="{C9411D65-17AB-497B-B05F-CD1905A644D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1646" r="4030"/>
          <a:stretch/>
        </p:blipFill>
        <p:spPr>
          <a:xfrm>
            <a:off x="5951984" y="0"/>
            <a:ext cx="6240016" cy="2438915"/>
          </a:xfrm>
          <a:prstGeom prst="rect">
            <a:avLst/>
          </a:prstGeom>
        </p:spPr>
      </p:pic>
      <p:pic>
        <p:nvPicPr>
          <p:cNvPr id="15" name="Gráfico 10">
            <a:extLst>
              <a:ext uri="{FF2B5EF4-FFF2-40B4-BE49-F238E27FC236}">
                <a16:creationId xmlns:a16="http://schemas.microsoft.com/office/drawing/2014/main" id="{290A5AEC-D955-4B9E-AF07-B60E21BC3A0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1646" r="4030"/>
          <a:stretch/>
        </p:blipFill>
        <p:spPr>
          <a:xfrm flipH="1" flipV="1">
            <a:off x="0" y="5341277"/>
            <a:ext cx="3880566" cy="15167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94F9-546C-45B1-AFFE-55AB2014E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404664"/>
            <a:ext cx="11284379" cy="506412"/>
          </a:xfrm>
        </p:spPr>
        <p:txBody>
          <a:bodyPr/>
          <a:lstStyle/>
          <a:p>
            <a:r>
              <a:rPr lang="ca-ES" sz="2000" dirty="0">
                <a:latin typeface="Arial" panose="020B0604020202020204" pitchFamily="34" charset="0"/>
              </a:rPr>
              <a:t>03 | </a:t>
            </a:r>
            <a:r>
              <a:rPr lang="ca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Estat actual de l’RGC</a:t>
            </a:r>
          </a:p>
        </p:txBody>
      </p:sp>
      <p:sp>
        <p:nvSpPr>
          <p:cNvPr id="66" name="Slide Number Placeholder 3">
            <a:extLst>
              <a:ext uri="{FF2B5EF4-FFF2-40B4-BE49-F238E27FC236}">
                <a16:creationId xmlns:a16="http://schemas.microsoft.com/office/drawing/2014/main" id="{27980C19-E0C7-4AE2-896B-BC32A93AE6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6F4A1EC-13E4-4E12-8392-FCA503018D6C}" type="slidenum">
              <a:rPr lang="ca-ES" altLang="ca-ES" sz="10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16</a:t>
            </a:fld>
            <a:endParaRPr lang="ca-ES" alt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180FBF0-25F7-4F4E-B4F8-7F6E59562171}"/>
              </a:ext>
            </a:extLst>
          </p:cNvPr>
          <p:cNvSpPr/>
          <p:nvPr/>
        </p:nvSpPr>
        <p:spPr>
          <a:xfrm>
            <a:off x="0" y="1359740"/>
            <a:ext cx="1754156" cy="1306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A8F9EF61-272F-49CC-A6C0-3651F0E1CDE1}"/>
              </a:ext>
            </a:extLst>
          </p:cNvPr>
          <p:cNvSpPr/>
          <p:nvPr/>
        </p:nvSpPr>
        <p:spPr>
          <a:xfrm>
            <a:off x="416336" y="947385"/>
            <a:ext cx="8537511" cy="2813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6000" rtlCol="0" anchor="ctr"/>
          <a:lstStyle/>
          <a:p>
            <a:r>
              <a:rPr lang="ca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 de les famílies inserides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836EF3A-0710-3EFC-AEAA-BE5BA74B3BB9}"/>
              </a:ext>
            </a:extLst>
          </p:cNvPr>
          <p:cNvSpPr/>
          <p:nvPr/>
        </p:nvSpPr>
        <p:spPr>
          <a:xfrm>
            <a:off x="7896199" y="1783319"/>
            <a:ext cx="4295799" cy="4309977"/>
          </a:xfrm>
          <a:prstGeom prst="rect">
            <a:avLst/>
          </a:prstGeom>
          <a:solidFill>
            <a:srgbClr val="F2F2F2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8C2EDA0-E265-4E01-F377-B124BC438FF7}"/>
              </a:ext>
            </a:extLst>
          </p:cNvPr>
          <p:cNvSpPr>
            <a:spLocks/>
          </p:cNvSpPr>
          <p:nvPr/>
        </p:nvSpPr>
        <p:spPr bwMode="auto">
          <a:xfrm>
            <a:off x="7964015" y="1569749"/>
            <a:ext cx="3599716" cy="16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ca-ES" sz="1200" b="1" spc="200" dirty="0">
                <a:latin typeface="Arial" panose="020B0604020202020204" pitchFamily="34" charset="0"/>
                <a:cs typeface="Arial" panose="020B0604020202020204" pitchFamily="34" charset="0"/>
              </a:rPr>
              <a:t>Anàlisi de les dades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D1F5DCF-8F4C-C60A-A530-0C4885540A4A}"/>
              </a:ext>
            </a:extLst>
          </p:cNvPr>
          <p:cNvSpPr txBox="1"/>
          <p:nvPr/>
        </p:nvSpPr>
        <p:spPr>
          <a:xfrm>
            <a:off x="8327585" y="2060848"/>
            <a:ext cx="3236146" cy="381642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spcBef>
                <a:spcPts val="2400"/>
              </a:spcBef>
              <a:buClr>
                <a:srgbClr val="8A002D"/>
              </a:buClr>
              <a:defRPr/>
            </a:pPr>
            <a:r>
              <a:rPr lang="ca-ES" sz="1400" dirty="0">
                <a:latin typeface="Arial" panose="020B0604020202020204" pitchFamily="34" charset="0"/>
              </a:rPr>
              <a:t>Durant els </a:t>
            </a:r>
            <a:r>
              <a:rPr lang="ca-ES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set primers mesos del 2023</a:t>
            </a:r>
            <a:r>
              <a:rPr lang="ca-ES" sz="1400" dirty="0">
                <a:latin typeface="Arial" panose="020B0604020202020204" pitchFamily="34" charset="0"/>
              </a:rPr>
              <a:t>, </a:t>
            </a:r>
            <a:r>
              <a:rPr lang="ca-ES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1.333 </a:t>
            </a:r>
            <a:r>
              <a:rPr lang="ca-ES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unitats familiars</a:t>
            </a:r>
            <a:r>
              <a:rPr lang="ca-ES" sz="14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a-ES" sz="1400" dirty="0">
                <a:latin typeface="Arial" panose="020B0604020202020204" pitchFamily="34" charset="0"/>
              </a:rPr>
              <a:t>han sortit del programa per </a:t>
            </a:r>
            <a:r>
              <a:rPr lang="ca-ES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inserció laboral</a:t>
            </a:r>
            <a:r>
              <a:rPr lang="ca-ES" sz="1400" dirty="0">
                <a:latin typeface="Arial" panose="020B0604020202020204" pitchFamily="34" charset="0"/>
              </a:rPr>
              <a:t>.</a:t>
            </a:r>
          </a:p>
          <a:p>
            <a:pPr algn="just">
              <a:spcBef>
                <a:spcPts val="2400"/>
              </a:spcBef>
              <a:buClr>
                <a:srgbClr val="8A002D"/>
              </a:buClr>
              <a:defRPr/>
            </a:pPr>
            <a:r>
              <a:rPr lang="ca-ES" sz="1400" dirty="0">
                <a:latin typeface="Arial" panose="020B0604020202020204" pitchFamily="34" charset="0"/>
                <a:ea typeface="Calibri" panose="020F0502020204030204" pitchFamily="34" charset="0"/>
              </a:rPr>
              <a:t>La </a:t>
            </a:r>
            <a:r>
              <a:rPr lang="ca-ES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mitjana</a:t>
            </a:r>
            <a:r>
              <a:rPr lang="ca-ES" sz="1400" dirty="0">
                <a:latin typeface="Arial" panose="020B0604020202020204" pitchFamily="34" charset="0"/>
                <a:ea typeface="Calibri" panose="020F0502020204030204" pitchFamily="34" charset="0"/>
              </a:rPr>
              <a:t> d’aquests </a:t>
            </a:r>
            <a:r>
              <a:rPr lang="ca-ES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primers 7 mesos </a:t>
            </a:r>
            <a:r>
              <a:rPr lang="ca-ES" sz="1400" dirty="0">
                <a:latin typeface="Arial" panose="020B0604020202020204" pitchFamily="34" charset="0"/>
                <a:ea typeface="Calibri" panose="020F0502020204030204" pitchFamily="34" charset="0"/>
              </a:rPr>
              <a:t>del 2023 ha estat </a:t>
            </a:r>
            <a:r>
              <a:rPr lang="ca-ES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190 insercions mensuals</a:t>
            </a:r>
            <a:r>
              <a:rPr lang="ca-ES" sz="1400" dirty="0">
                <a:latin typeface="Arial" panose="020B0604020202020204" pitchFamily="34" charset="0"/>
              </a:rPr>
              <a:t>, mentre que la mitjana del </a:t>
            </a:r>
            <a:r>
              <a:rPr lang="ca-ES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2022</a:t>
            </a:r>
            <a:r>
              <a:rPr lang="ca-E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a-ES" sz="1400" dirty="0">
                <a:latin typeface="Arial" panose="020B0604020202020204" pitchFamily="34" charset="0"/>
              </a:rPr>
              <a:t>va ser de </a:t>
            </a:r>
            <a:r>
              <a:rPr lang="ca-ES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281</a:t>
            </a:r>
            <a:r>
              <a:rPr lang="ca-ES" sz="1400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ca-ES" sz="1400" dirty="0">
              <a:latin typeface="Arial" panose="020B0604020202020204" pitchFamily="34" charset="0"/>
            </a:endParaRPr>
          </a:p>
          <a:p>
            <a:pPr lvl="0" algn="just">
              <a:spcBef>
                <a:spcPts val="2400"/>
              </a:spcBef>
              <a:buClr>
                <a:srgbClr val="8A002D"/>
              </a:buClr>
              <a:defRPr/>
            </a:pPr>
            <a:r>
              <a:rPr lang="ca-ES" sz="1400" dirty="0">
                <a:latin typeface="Arial" panose="020B0604020202020204" pitchFamily="34" charset="0"/>
                <a:ea typeface="Calibri" panose="020F0502020204030204" pitchFamily="34" charset="0"/>
              </a:rPr>
              <a:t>La </a:t>
            </a:r>
            <a:r>
              <a:rPr lang="ca-ES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inserció laboral </a:t>
            </a:r>
            <a:r>
              <a:rPr lang="ca-ES" sz="1400" dirty="0">
                <a:latin typeface="Arial" panose="020B0604020202020204" pitchFamily="34" charset="0"/>
                <a:ea typeface="Calibri" panose="020F0502020204030204" pitchFamily="34" charset="0"/>
              </a:rPr>
              <a:t>durant el </a:t>
            </a:r>
            <a:r>
              <a:rPr lang="ca-ES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2023</a:t>
            </a:r>
            <a:r>
              <a:rPr lang="ca-ES" sz="1400" dirty="0">
                <a:latin typeface="Arial" panose="020B0604020202020204" pitchFamily="34" charset="0"/>
                <a:ea typeface="Calibri" panose="020F0502020204030204" pitchFamily="34" charset="0"/>
              </a:rPr>
              <a:t> correspon en un </a:t>
            </a:r>
            <a:r>
              <a:rPr lang="ca-ES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45% a homes</a:t>
            </a:r>
            <a:r>
              <a:rPr lang="ca-ES" sz="1400" b="1" dirty="0">
                <a:latin typeface="Arial" panose="020B0604020202020204" pitchFamily="34" charset="0"/>
              </a:rPr>
              <a:t> </a:t>
            </a:r>
            <a:r>
              <a:rPr lang="ca-ES" sz="1400" dirty="0">
                <a:latin typeface="Arial" panose="020B0604020202020204" pitchFamily="34" charset="0"/>
                <a:ea typeface="Calibri" panose="020F0502020204030204" pitchFamily="34" charset="0"/>
              </a:rPr>
              <a:t>i en un </a:t>
            </a:r>
            <a:r>
              <a:rPr lang="ca-ES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55% a dones</a:t>
            </a:r>
            <a:r>
              <a:rPr lang="ca-ES" sz="1400" dirty="0">
                <a:latin typeface="Arial" panose="020B0604020202020204" pitchFamily="34" charset="0"/>
              </a:rPr>
              <a:t>, (durant el 2022 es van registrar els mateixos %).</a:t>
            </a:r>
          </a:p>
          <a:p>
            <a:pPr lvl="0" algn="just">
              <a:spcBef>
                <a:spcPts val="1800"/>
              </a:spcBef>
              <a:buClr>
                <a:srgbClr val="8A002D"/>
              </a:buClr>
              <a:defRPr/>
            </a:pPr>
            <a:endParaRPr lang="ca-ES" sz="14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pSp>
        <p:nvGrpSpPr>
          <p:cNvPr id="77" name="Graphic 4">
            <a:extLst>
              <a:ext uri="{FF2B5EF4-FFF2-40B4-BE49-F238E27FC236}">
                <a16:creationId xmlns:a16="http://schemas.microsoft.com/office/drawing/2014/main" id="{51B03550-480D-8AC4-76EE-DBB334468AE0}"/>
              </a:ext>
            </a:extLst>
          </p:cNvPr>
          <p:cNvGrpSpPr/>
          <p:nvPr/>
        </p:nvGrpSpPr>
        <p:grpSpPr>
          <a:xfrm>
            <a:off x="8076626" y="2165911"/>
            <a:ext cx="216000" cy="216000"/>
            <a:chOff x="467743" y="4793256"/>
            <a:chExt cx="361670" cy="361971"/>
          </a:xfrm>
          <a:solidFill>
            <a:srgbClr val="900000"/>
          </a:solidFill>
        </p:grpSpPr>
        <p:sp>
          <p:nvSpPr>
            <p:cNvPr id="78" name="Freeform 190">
              <a:extLst>
                <a:ext uri="{FF2B5EF4-FFF2-40B4-BE49-F238E27FC236}">
                  <a16:creationId xmlns:a16="http://schemas.microsoft.com/office/drawing/2014/main" id="{849940AD-9D6E-0D8D-5494-6AA2672EFB95}"/>
                </a:ext>
              </a:extLst>
            </p:cNvPr>
            <p:cNvSpPr/>
            <p:nvPr/>
          </p:nvSpPr>
          <p:spPr>
            <a:xfrm>
              <a:off x="467743" y="4793256"/>
              <a:ext cx="361670" cy="361971"/>
            </a:xfrm>
            <a:custGeom>
              <a:avLst/>
              <a:gdLst>
                <a:gd name="connsiteX0" fmla="*/ 180835 w 361670"/>
                <a:gd name="connsiteY0" fmla="*/ 0 h 361971"/>
                <a:gd name="connsiteX1" fmla="*/ 0 w 361670"/>
                <a:gd name="connsiteY1" fmla="*/ 180667 h 361971"/>
                <a:gd name="connsiteX2" fmla="*/ 180835 w 361670"/>
                <a:gd name="connsiteY2" fmla="*/ 361972 h 361971"/>
                <a:gd name="connsiteX3" fmla="*/ 361670 w 361670"/>
                <a:gd name="connsiteY3" fmla="*/ 180667 h 361971"/>
                <a:gd name="connsiteX4" fmla="*/ 361670 w 361670"/>
                <a:gd name="connsiteY4" fmla="*/ 180667 h 361971"/>
                <a:gd name="connsiteX5" fmla="*/ 180835 w 361670"/>
                <a:gd name="connsiteY5" fmla="*/ 0 h 361971"/>
                <a:gd name="connsiteX6" fmla="*/ 180835 w 361670"/>
                <a:gd name="connsiteY6" fmla="*/ 0 h 361971"/>
                <a:gd name="connsiteX7" fmla="*/ 180835 w 361670"/>
                <a:gd name="connsiteY7" fmla="*/ 348565 h 361971"/>
                <a:gd name="connsiteX8" fmla="*/ 12780 w 361670"/>
                <a:gd name="connsiteY8" fmla="*/ 180667 h 361971"/>
                <a:gd name="connsiteX9" fmla="*/ 180835 w 361670"/>
                <a:gd name="connsiteY9" fmla="*/ 12129 h 361971"/>
                <a:gd name="connsiteX10" fmla="*/ 348891 w 361670"/>
                <a:gd name="connsiteY10" fmla="*/ 180667 h 361971"/>
                <a:gd name="connsiteX11" fmla="*/ 348891 w 361670"/>
                <a:gd name="connsiteY11" fmla="*/ 180667 h 361971"/>
                <a:gd name="connsiteX12" fmla="*/ 180835 w 361670"/>
                <a:gd name="connsiteY12" fmla="*/ 348565 h 36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1670" h="361971">
                  <a:moveTo>
                    <a:pt x="180835" y="0"/>
                  </a:moveTo>
                  <a:cubicBezTo>
                    <a:pt x="80513" y="0"/>
                    <a:pt x="0" y="81077"/>
                    <a:pt x="0" y="180667"/>
                  </a:cubicBezTo>
                  <a:cubicBezTo>
                    <a:pt x="0" y="280895"/>
                    <a:pt x="81152" y="361972"/>
                    <a:pt x="180835" y="361972"/>
                  </a:cubicBezTo>
                  <a:cubicBezTo>
                    <a:pt x="280518" y="361972"/>
                    <a:pt x="361670" y="280895"/>
                    <a:pt x="361670" y="180667"/>
                  </a:cubicBezTo>
                  <a:lnTo>
                    <a:pt x="361670" y="180667"/>
                  </a:lnTo>
                  <a:cubicBezTo>
                    <a:pt x="361670" y="80438"/>
                    <a:pt x="281157" y="0"/>
                    <a:pt x="180835" y="0"/>
                  </a:cubicBezTo>
                  <a:lnTo>
                    <a:pt x="180835" y="0"/>
                  </a:lnTo>
                  <a:close/>
                  <a:moveTo>
                    <a:pt x="180835" y="348565"/>
                  </a:moveTo>
                  <a:cubicBezTo>
                    <a:pt x="87542" y="348565"/>
                    <a:pt x="12780" y="273234"/>
                    <a:pt x="12780" y="180667"/>
                  </a:cubicBezTo>
                  <a:cubicBezTo>
                    <a:pt x="12780" y="87461"/>
                    <a:pt x="88181" y="12129"/>
                    <a:pt x="180835" y="12129"/>
                  </a:cubicBezTo>
                  <a:cubicBezTo>
                    <a:pt x="273489" y="12129"/>
                    <a:pt x="348891" y="87461"/>
                    <a:pt x="348891" y="180667"/>
                  </a:cubicBezTo>
                  <a:lnTo>
                    <a:pt x="348891" y="180667"/>
                  </a:lnTo>
                  <a:cubicBezTo>
                    <a:pt x="348891" y="273234"/>
                    <a:pt x="273489" y="348565"/>
                    <a:pt x="180835" y="348565"/>
                  </a:cubicBezTo>
                  <a:close/>
                </a:path>
              </a:pathLst>
            </a:custGeom>
            <a:grpFill/>
            <a:ln w="63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 821">
              <a:extLst>
                <a:ext uri="{FF2B5EF4-FFF2-40B4-BE49-F238E27FC236}">
                  <a16:creationId xmlns:a16="http://schemas.microsoft.com/office/drawing/2014/main" id="{718188D5-A1BA-59CA-152C-9275ACA8148E}"/>
                </a:ext>
              </a:extLst>
            </p:cNvPr>
            <p:cNvSpPr/>
            <p:nvPr/>
          </p:nvSpPr>
          <p:spPr>
            <a:xfrm>
              <a:off x="540878" y="4892208"/>
              <a:ext cx="215051" cy="164068"/>
            </a:xfrm>
            <a:custGeom>
              <a:avLst/>
              <a:gdLst>
                <a:gd name="connsiteX0" fmla="*/ 203549 w 215051"/>
                <a:gd name="connsiteY0" fmla="*/ 1915 h 164068"/>
                <a:gd name="connsiteX1" fmla="*/ 62971 w 215051"/>
                <a:gd name="connsiteY1" fmla="*/ 148109 h 164068"/>
                <a:gd name="connsiteX2" fmla="*/ 11212 w 215051"/>
                <a:gd name="connsiteY2" fmla="*/ 95760 h 164068"/>
                <a:gd name="connsiteX3" fmla="*/ 2266 w 215051"/>
                <a:gd name="connsiteY3" fmla="*/ 95121 h 164068"/>
                <a:gd name="connsiteX4" fmla="*/ 1627 w 215051"/>
                <a:gd name="connsiteY4" fmla="*/ 104059 h 164068"/>
                <a:gd name="connsiteX5" fmla="*/ 2266 w 215051"/>
                <a:gd name="connsiteY5" fmla="*/ 104697 h 164068"/>
                <a:gd name="connsiteX6" fmla="*/ 58498 w 215051"/>
                <a:gd name="connsiteY6" fmla="*/ 162153 h 164068"/>
                <a:gd name="connsiteX7" fmla="*/ 62971 w 215051"/>
                <a:gd name="connsiteY7" fmla="*/ 164069 h 164068"/>
                <a:gd name="connsiteX8" fmla="*/ 62971 w 215051"/>
                <a:gd name="connsiteY8" fmla="*/ 164069 h 164068"/>
                <a:gd name="connsiteX9" fmla="*/ 67443 w 215051"/>
                <a:gd name="connsiteY9" fmla="*/ 162153 h 164068"/>
                <a:gd name="connsiteX10" fmla="*/ 213134 w 215051"/>
                <a:gd name="connsiteY10" fmla="*/ 10853 h 164068"/>
                <a:gd name="connsiteX11" fmla="*/ 213134 w 215051"/>
                <a:gd name="connsiteY11" fmla="*/ 1915 h 164068"/>
                <a:gd name="connsiteX12" fmla="*/ 203549 w 215051"/>
                <a:gd name="connsiteY12" fmla="*/ 1915 h 164068"/>
                <a:gd name="connsiteX13" fmla="*/ 203549 w 215051"/>
                <a:gd name="connsiteY13" fmla="*/ 1915 h 164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5051" h="164068">
                  <a:moveTo>
                    <a:pt x="203549" y="1915"/>
                  </a:moveTo>
                  <a:lnTo>
                    <a:pt x="62971" y="148109"/>
                  </a:lnTo>
                  <a:lnTo>
                    <a:pt x="11212" y="95760"/>
                  </a:lnTo>
                  <a:cubicBezTo>
                    <a:pt x="8656" y="93206"/>
                    <a:pt x="4822" y="92568"/>
                    <a:pt x="2266" y="95121"/>
                  </a:cubicBezTo>
                  <a:cubicBezTo>
                    <a:pt x="-290" y="97675"/>
                    <a:pt x="-929" y="101505"/>
                    <a:pt x="1627" y="104059"/>
                  </a:cubicBezTo>
                  <a:lnTo>
                    <a:pt x="2266" y="104697"/>
                  </a:lnTo>
                  <a:lnTo>
                    <a:pt x="58498" y="162153"/>
                  </a:lnTo>
                  <a:cubicBezTo>
                    <a:pt x="59776" y="163430"/>
                    <a:pt x="61054" y="164069"/>
                    <a:pt x="62971" y="164069"/>
                  </a:cubicBezTo>
                  <a:lnTo>
                    <a:pt x="62971" y="164069"/>
                  </a:lnTo>
                  <a:cubicBezTo>
                    <a:pt x="64888" y="164069"/>
                    <a:pt x="66166" y="163430"/>
                    <a:pt x="67443" y="162153"/>
                  </a:cubicBezTo>
                  <a:lnTo>
                    <a:pt x="213134" y="10853"/>
                  </a:lnTo>
                  <a:cubicBezTo>
                    <a:pt x="215690" y="8299"/>
                    <a:pt x="215690" y="4469"/>
                    <a:pt x="213134" y="1915"/>
                  </a:cubicBezTo>
                  <a:cubicBezTo>
                    <a:pt x="210578" y="-638"/>
                    <a:pt x="206105" y="-638"/>
                    <a:pt x="203549" y="1915"/>
                  </a:cubicBezTo>
                  <a:lnTo>
                    <a:pt x="203549" y="1915"/>
                  </a:lnTo>
                  <a:close/>
                </a:path>
              </a:pathLst>
            </a:custGeom>
            <a:grpFill/>
            <a:ln w="63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" name="Graphic 4">
            <a:extLst>
              <a:ext uri="{FF2B5EF4-FFF2-40B4-BE49-F238E27FC236}">
                <a16:creationId xmlns:a16="http://schemas.microsoft.com/office/drawing/2014/main" id="{5320A06A-7815-D301-F8CD-FD814AC3228F}"/>
              </a:ext>
            </a:extLst>
          </p:cNvPr>
          <p:cNvGrpSpPr/>
          <p:nvPr/>
        </p:nvGrpSpPr>
        <p:grpSpPr>
          <a:xfrm>
            <a:off x="8076626" y="3300750"/>
            <a:ext cx="216000" cy="216000"/>
            <a:chOff x="467743" y="4793256"/>
            <a:chExt cx="361670" cy="361971"/>
          </a:xfrm>
          <a:solidFill>
            <a:srgbClr val="900000"/>
          </a:solidFill>
        </p:grpSpPr>
        <p:sp>
          <p:nvSpPr>
            <p:cNvPr id="85" name="Freeform 190">
              <a:extLst>
                <a:ext uri="{FF2B5EF4-FFF2-40B4-BE49-F238E27FC236}">
                  <a16:creationId xmlns:a16="http://schemas.microsoft.com/office/drawing/2014/main" id="{460001E8-D020-4B14-4449-8573A9057F62}"/>
                </a:ext>
              </a:extLst>
            </p:cNvPr>
            <p:cNvSpPr/>
            <p:nvPr/>
          </p:nvSpPr>
          <p:spPr>
            <a:xfrm>
              <a:off x="467743" y="4793256"/>
              <a:ext cx="361670" cy="361971"/>
            </a:xfrm>
            <a:custGeom>
              <a:avLst/>
              <a:gdLst>
                <a:gd name="connsiteX0" fmla="*/ 180835 w 361670"/>
                <a:gd name="connsiteY0" fmla="*/ 0 h 361971"/>
                <a:gd name="connsiteX1" fmla="*/ 0 w 361670"/>
                <a:gd name="connsiteY1" fmla="*/ 180667 h 361971"/>
                <a:gd name="connsiteX2" fmla="*/ 180835 w 361670"/>
                <a:gd name="connsiteY2" fmla="*/ 361972 h 361971"/>
                <a:gd name="connsiteX3" fmla="*/ 361670 w 361670"/>
                <a:gd name="connsiteY3" fmla="*/ 180667 h 361971"/>
                <a:gd name="connsiteX4" fmla="*/ 361670 w 361670"/>
                <a:gd name="connsiteY4" fmla="*/ 180667 h 361971"/>
                <a:gd name="connsiteX5" fmla="*/ 180835 w 361670"/>
                <a:gd name="connsiteY5" fmla="*/ 0 h 361971"/>
                <a:gd name="connsiteX6" fmla="*/ 180835 w 361670"/>
                <a:gd name="connsiteY6" fmla="*/ 0 h 361971"/>
                <a:gd name="connsiteX7" fmla="*/ 180835 w 361670"/>
                <a:gd name="connsiteY7" fmla="*/ 348565 h 361971"/>
                <a:gd name="connsiteX8" fmla="*/ 12780 w 361670"/>
                <a:gd name="connsiteY8" fmla="*/ 180667 h 361971"/>
                <a:gd name="connsiteX9" fmla="*/ 180835 w 361670"/>
                <a:gd name="connsiteY9" fmla="*/ 12129 h 361971"/>
                <a:gd name="connsiteX10" fmla="*/ 348891 w 361670"/>
                <a:gd name="connsiteY10" fmla="*/ 180667 h 361971"/>
                <a:gd name="connsiteX11" fmla="*/ 348891 w 361670"/>
                <a:gd name="connsiteY11" fmla="*/ 180667 h 361971"/>
                <a:gd name="connsiteX12" fmla="*/ 180835 w 361670"/>
                <a:gd name="connsiteY12" fmla="*/ 348565 h 36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1670" h="361971">
                  <a:moveTo>
                    <a:pt x="180835" y="0"/>
                  </a:moveTo>
                  <a:cubicBezTo>
                    <a:pt x="80513" y="0"/>
                    <a:pt x="0" y="81077"/>
                    <a:pt x="0" y="180667"/>
                  </a:cubicBezTo>
                  <a:cubicBezTo>
                    <a:pt x="0" y="280895"/>
                    <a:pt x="81152" y="361972"/>
                    <a:pt x="180835" y="361972"/>
                  </a:cubicBezTo>
                  <a:cubicBezTo>
                    <a:pt x="280518" y="361972"/>
                    <a:pt x="361670" y="280895"/>
                    <a:pt x="361670" y="180667"/>
                  </a:cubicBezTo>
                  <a:lnTo>
                    <a:pt x="361670" y="180667"/>
                  </a:lnTo>
                  <a:cubicBezTo>
                    <a:pt x="361670" y="80438"/>
                    <a:pt x="281157" y="0"/>
                    <a:pt x="180835" y="0"/>
                  </a:cubicBezTo>
                  <a:lnTo>
                    <a:pt x="180835" y="0"/>
                  </a:lnTo>
                  <a:close/>
                  <a:moveTo>
                    <a:pt x="180835" y="348565"/>
                  </a:moveTo>
                  <a:cubicBezTo>
                    <a:pt x="87542" y="348565"/>
                    <a:pt x="12780" y="273234"/>
                    <a:pt x="12780" y="180667"/>
                  </a:cubicBezTo>
                  <a:cubicBezTo>
                    <a:pt x="12780" y="87461"/>
                    <a:pt x="88181" y="12129"/>
                    <a:pt x="180835" y="12129"/>
                  </a:cubicBezTo>
                  <a:cubicBezTo>
                    <a:pt x="273489" y="12129"/>
                    <a:pt x="348891" y="87461"/>
                    <a:pt x="348891" y="180667"/>
                  </a:cubicBezTo>
                  <a:lnTo>
                    <a:pt x="348891" y="180667"/>
                  </a:lnTo>
                  <a:cubicBezTo>
                    <a:pt x="348891" y="273234"/>
                    <a:pt x="273489" y="348565"/>
                    <a:pt x="180835" y="348565"/>
                  </a:cubicBezTo>
                  <a:close/>
                </a:path>
              </a:pathLst>
            </a:custGeom>
            <a:grpFill/>
            <a:ln w="63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 821">
              <a:extLst>
                <a:ext uri="{FF2B5EF4-FFF2-40B4-BE49-F238E27FC236}">
                  <a16:creationId xmlns:a16="http://schemas.microsoft.com/office/drawing/2014/main" id="{3974F7B8-6AA2-963B-F46C-45C6380BEEC3}"/>
                </a:ext>
              </a:extLst>
            </p:cNvPr>
            <p:cNvSpPr/>
            <p:nvPr/>
          </p:nvSpPr>
          <p:spPr>
            <a:xfrm>
              <a:off x="540878" y="4892208"/>
              <a:ext cx="215051" cy="164068"/>
            </a:xfrm>
            <a:custGeom>
              <a:avLst/>
              <a:gdLst>
                <a:gd name="connsiteX0" fmla="*/ 203549 w 215051"/>
                <a:gd name="connsiteY0" fmla="*/ 1915 h 164068"/>
                <a:gd name="connsiteX1" fmla="*/ 62971 w 215051"/>
                <a:gd name="connsiteY1" fmla="*/ 148109 h 164068"/>
                <a:gd name="connsiteX2" fmla="*/ 11212 w 215051"/>
                <a:gd name="connsiteY2" fmla="*/ 95760 h 164068"/>
                <a:gd name="connsiteX3" fmla="*/ 2266 w 215051"/>
                <a:gd name="connsiteY3" fmla="*/ 95121 h 164068"/>
                <a:gd name="connsiteX4" fmla="*/ 1627 w 215051"/>
                <a:gd name="connsiteY4" fmla="*/ 104059 h 164068"/>
                <a:gd name="connsiteX5" fmla="*/ 2266 w 215051"/>
                <a:gd name="connsiteY5" fmla="*/ 104697 h 164068"/>
                <a:gd name="connsiteX6" fmla="*/ 58498 w 215051"/>
                <a:gd name="connsiteY6" fmla="*/ 162153 h 164068"/>
                <a:gd name="connsiteX7" fmla="*/ 62971 w 215051"/>
                <a:gd name="connsiteY7" fmla="*/ 164069 h 164068"/>
                <a:gd name="connsiteX8" fmla="*/ 62971 w 215051"/>
                <a:gd name="connsiteY8" fmla="*/ 164069 h 164068"/>
                <a:gd name="connsiteX9" fmla="*/ 67443 w 215051"/>
                <a:gd name="connsiteY9" fmla="*/ 162153 h 164068"/>
                <a:gd name="connsiteX10" fmla="*/ 213134 w 215051"/>
                <a:gd name="connsiteY10" fmla="*/ 10853 h 164068"/>
                <a:gd name="connsiteX11" fmla="*/ 213134 w 215051"/>
                <a:gd name="connsiteY11" fmla="*/ 1915 h 164068"/>
                <a:gd name="connsiteX12" fmla="*/ 203549 w 215051"/>
                <a:gd name="connsiteY12" fmla="*/ 1915 h 164068"/>
                <a:gd name="connsiteX13" fmla="*/ 203549 w 215051"/>
                <a:gd name="connsiteY13" fmla="*/ 1915 h 164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5051" h="164068">
                  <a:moveTo>
                    <a:pt x="203549" y="1915"/>
                  </a:moveTo>
                  <a:lnTo>
                    <a:pt x="62971" y="148109"/>
                  </a:lnTo>
                  <a:lnTo>
                    <a:pt x="11212" y="95760"/>
                  </a:lnTo>
                  <a:cubicBezTo>
                    <a:pt x="8656" y="93206"/>
                    <a:pt x="4822" y="92568"/>
                    <a:pt x="2266" y="95121"/>
                  </a:cubicBezTo>
                  <a:cubicBezTo>
                    <a:pt x="-290" y="97675"/>
                    <a:pt x="-929" y="101505"/>
                    <a:pt x="1627" y="104059"/>
                  </a:cubicBezTo>
                  <a:lnTo>
                    <a:pt x="2266" y="104697"/>
                  </a:lnTo>
                  <a:lnTo>
                    <a:pt x="58498" y="162153"/>
                  </a:lnTo>
                  <a:cubicBezTo>
                    <a:pt x="59776" y="163430"/>
                    <a:pt x="61054" y="164069"/>
                    <a:pt x="62971" y="164069"/>
                  </a:cubicBezTo>
                  <a:lnTo>
                    <a:pt x="62971" y="164069"/>
                  </a:lnTo>
                  <a:cubicBezTo>
                    <a:pt x="64888" y="164069"/>
                    <a:pt x="66166" y="163430"/>
                    <a:pt x="67443" y="162153"/>
                  </a:cubicBezTo>
                  <a:lnTo>
                    <a:pt x="213134" y="10853"/>
                  </a:lnTo>
                  <a:cubicBezTo>
                    <a:pt x="215690" y="8299"/>
                    <a:pt x="215690" y="4469"/>
                    <a:pt x="213134" y="1915"/>
                  </a:cubicBezTo>
                  <a:cubicBezTo>
                    <a:pt x="210578" y="-638"/>
                    <a:pt x="206105" y="-638"/>
                    <a:pt x="203549" y="1915"/>
                  </a:cubicBezTo>
                  <a:lnTo>
                    <a:pt x="203549" y="1915"/>
                  </a:lnTo>
                  <a:close/>
                </a:path>
              </a:pathLst>
            </a:custGeom>
            <a:grpFill/>
            <a:ln w="63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aphic 4">
            <a:extLst>
              <a:ext uri="{FF2B5EF4-FFF2-40B4-BE49-F238E27FC236}">
                <a16:creationId xmlns:a16="http://schemas.microsoft.com/office/drawing/2014/main" id="{5128336B-F89A-B311-3DE6-525DFC699603}"/>
              </a:ext>
            </a:extLst>
          </p:cNvPr>
          <p:cNvGrpSpPr/>
          <p:nvPr/>
        </p:nvGrpSpPr>
        <p:grpSpPr>
          <a:xfrm>
            <a:off x="8076626" y="4459724"/>
            <a:ext cx="216000" cy="216000"/>
            <a:chOff x="467743" y="4793256"/>
            <a:chExt cx="361670" cy="361971"/>
          </a:xfrm>
          <a:solidFill>
            <a:srgbClr val="900000"/>
          </a:solidFill>
        </p:grpSpPr>
        <p:sp>
          <p:nvSpPr>
            <p:cNvPr id="88" name="Freeform 190">
              <a:extLst>
                <a:ext uri="{FF2B5EF4-FFF2-40B4-BE49-F238E27FC236}">
                  <a16:creationId xmlns:a16="http://schemas.microsoft.com/office/drawing/2014/main" id="{977AAB6B-2CC3-B7CF-1829-A34B040F4E33}"/>
                </a:ext>
              </a:extLst>
            </p:cNvPr>
            <p:cNvSpPr/>
            <p:nvPr/>
          </p:nvSpPr>
          <p:spPr>
            <a:xfrm>
              <a:off x="467743" y="4793256"/>
              <a:ext cx="361670" cy="361971"/>
            </a:xfrm>
            <a:custGeom>
              <a:avLst/>
              <a:gdLst>
                <a:gd name="connsiteX0" fmla="*/ 180835 w 361670"/>
                <a:gd name="connsiteY0" fmla="*/ 0 h 361971"/>
                <a:gd name="connsiteX1" fmla="*/ 0 w 361670"/>
                <a:gd name="connsiteY1" fmla="*/ 180667 h 361971"/>
                <a:gd name="connsiteX2" fmla="*/ 180835 w 361670"/>
                <a:gd name="connsiteY2" fmla="*/ 361972 h 361971"/>
                <a:gd name="connsiteX3" fmla="*/ 361670 w 361670"/>
                <a:gd name="connsiteY3" fmla="*/ 180667 h 361971"/>
                <a:gd name="connsiteX4" fmla="*/ 361670 w 361670"/>
                <a:gd name="connsiteY4" fmla="*/ 180667 h 361971"/>
                <a:gd name="connsiteX5" fmla="*/ 180835 w 361670"/>
                <a:gd name="connsiteY5" fmla="*/ 0 h 361971"/>
                <a:gd name="connsiteX6" fmla="*/ 180835 w 361670"/>
                <a:gd name="connsiteY6" fmla="*/ 0 h 361971"/>
                <a:gd name="connsiteX7" fmla="*/ 180835 w 361670"/>
                <a:gd name="connsiteY7" fmla="*/ 348565 h 361971"/>
                <a:gd name="connsiteX8" fmla="*/ 12780 w 361670"/>
                <a:gd name="connsiteY8" fmla="*/ 180667 h 361971"/>
                <a:gd name="connsiteX9" fmla="*/ 180835 w 361670"/>
                <a:gd name="connsiteY9" fmla="*/ 12129 h 361971"/>
                <a:gd name="connsiteX10" fmla="*/ 348891 w 361670"/>
                <a:gd name="connsiteY10" fmla="*/ 180667 h 361971"/>
                <a:gd name="connsiteX11" fmla="*/ 348891 w 361670"/>
                <a:gd name="connsiteY11" fmla="*/ 180667 h 361971"/>
                <a:gd name="connsiteX12" fmla="*/ 180835 w 361670"/>
                <a:gd name="connsiteY12" fmla="*/ 348565 h 36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1670" h="361971">
                  <a:moveTo>
                    <a:pt x="180835" y="0"/>
                  </a:moveTo>
                  <a:cubicBezTo>
                    <a:pt x="80513" y="0"/>
                    <a:pt x="0" y="81077"/>
                    <a:pt x="0" y="180667"/>
                  </a:cubicBezTo>
                  <a:cubicBezTo>
                    <a:pt x="0" y="280895"/>
                    <a:pt x="81152" y="361972"/>
                    <a:pt x="180835" y="361972"/>
                  </a:cubicBezTo>
                  <a:cubicBezTo>
                    <a:pt x="280518" y="361972"/>
                    <a:pt x="361670" y="280895"/>
                    <a:pt x="361670" y="180667"/>
                  </a:cubicBezTo>
                  <a:lnTo>
                    <a:pt x="361670" y="180667"/>
                  </a:lnTo>
                  <a:cubicBezTo>
                    <a:pt x="361670" y="80438"/>
                    <a:pt x="281157" y="0"/>
                    <a:pt x="180835" y="0"/>
                  </a:cubicBezTo>
                  <a:lnTo>
                    <a:pt x="180835" y="0"/>
                  </a:lnTo>
                  <a:close/>
                  <a:moveTo>
                    <a:pt x="180835" y="348565"/>
                  </a:moveTo>
                  <a:cubicBezTo>
                    <a:pt x="87542" y="348565"/>
                    <a:pt x="12780" y="273234"/>
                    <a:pt x="12780" y="180667"/>
                  </a:cubicBezTo>
                  <a:cubicBezTo>
                    <a:pt x="12780" y="87461"/>
                    <a:pt x="88181" y="12129"/>
                    <a:pt x="180835" y="12129"/>
                  </a:cubicBezTo>
                  <a:cubicBezTo>
                    <a:pt x="273489" y="12129"/>
                    <a:pt x="348891" y="87461"/>
                    <a:pt x="348891" y="180667"/>
                  </a:cubicBezTo>
                  <a:lnTo>
                    <a:pt x="348891" y="180667"/>
                  </a:lnTo>
                  <a:cubicBezTo>
                    <a:pt x="348891" y="273234"/>
                    <a:pt x="273489" y="348565"/>
                    <a:pt x="180835" y="348565"/>
                  </a:cubicBezTo>
                  <a:close/>
                </a:path>
              </a:pathLst>
            </a:custGeom>
            <a:grpFill/>
            <a:ln w="63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 821">
              <a:extLst>
                <a:ext uri="{FF2B5EF4-FFF2-40B4-BE49-F238E27FC236}">
                  <a16:creationId xmlns:a16="http://schemas.microsoft.com/office/drawing/2014/main" id="{AFBE0CB7-7C1F-51E4-3997-0AD0B5ABB19C}"/>
                </a:ext>
              </a:extLst>
            </p:cNvPr>
            <p:cNvSpPr/>
            <p:nvPr/>
          </p:nvSpPr>
          <p:spPr>
            <a:xfrm>
              <a:off x="540878" y="4892208"/>
              <a:ext cx="215051" cy="164068"/>
            </a:xfrm>
            <a:custGeom>
              <a:avLst/>
              <a:gdLst>
                <a:gd name="connsiteX0" fmla="*/ 203549 w 215051"/>
                <a:gd name="connsiteY0" fmla="*/ 1915 h 164068"/>
                <a:gd name="connsiteX1" fmla="*/ 62971 w 215051"/>
                <a:gd name="connsiteY1" fmla="*/ 148109 h 164068"/>
                <a:gd name="connsiteX2" fmla="*/ 11212 w 215051"/>
                <a:gd name="connsiteY2" fmla="*/ 95760 h 164068"/>
                <a:gd name="connsiteX3" fmla="*/ 2266 w 215051"/>
                <a:gd name="connsiteY3" fmla="*/ 95121 h 164068"/>
                <a:gd name="connsiteX4" fmla="*/ 1627 w 215051"/>
                <a:gd name="connsiteY4" fmla="*/ 104059 h 164068"/>
                <a:gd name="connsiteX5" fmla="*/ 2266 w 215051"/>
                <a:gd name="connsiteY5" fmla="*/ 104697 h 164068"/>
                <a:gd name="connsiteX6" fmla="*/ 58498 w 215051"/>
                <a:gd name="connsiteY6" fmla="*/ 162153 h 164068"/>
                <a:gd name="connsiteX7" fmla="*/ 62971 w 215051"/>
                <a:gd name="connsiteY7" fmla="*/ 164069 h 164068"/>
                <a:gd name="connsiteX8" fmla="*/ 62971 w 215051"/>
                <a:gd name="connsiteY8" fmla="*/ 164069 h 164068"/>
                <a:gd name="connsiteX9" fmla="*/ 67443 w 215051"/>
                <a:gd name="connsiteY9" fmla="*/ 162153 h 164068"/>
                <a:gd name="connsiteX10" fmla="*/ 213134 w 215051"/>
                <a:gd name="connsiteY10" fmla="*/ 10853 h 164068"/>
                <a:gd name="connsiteX11" fmla="*/ 213134 w 215051"/>
                <a:gd name="connsiteY11" fmla="*/ 1915 h 164068"/>
                <a:gd name="connsiteX12" fmla="*/ 203549 w 215051"/>
                <a:gd name="connsiteY12" fmla="*/ 1915 h 164068"/>
                <a:gd name="connsiteX13" fmla="*/ 203549 w 215051"/>
                <a:gd name="connsiteY13" fmla="*/ 1915 h 164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5051" h="164068">
                  <a:moveTo>
                    <a:pt x="203549" y="1915"/>
                  </a:moveTo>
                  <a:lnTo>
                    <a:pt x="62971" y="148109"/>
                  </a:lnTo>
                  <a:lnTo>
                    <a:pt x="11212" y="95760"/>
                  </a:lnTo>
                  <a:cubicBezTo>
                    <a:pt x="8656" y="93206"/>
                    <a:pt x="4822" y="92568"/>
                    <a:pt x="2266" y="95121"/>
                  </a:cubicBezTo>
                  <a:cubicBezTo>
                    <a:pt x="-290" y="97675"/>
                    <a:pt x="-929" y="101505"/>
                    <a:pt x="1627" y="104059"/>
                  </a:cubicBezTo>
                  <a:lnTo>
                    <a:pt x="2266" y="104697"/>
                  </a:lnTo>
                  <a:lnTo>
                    <a:pt x="58498" y="162153"/>
                  </a:lnTo>
                  <a:cubicBezTo>
                    <a:pt x="59776" y="163430"/>
                    <a:pt x="61054" y="164069"/>
                    <a:pt x="62971" y="164069"/>
                  </a:cubicBezTo>
                  <a:lnTo>
                    <a:pt x="62971" y="164069"/>
                  </a:lnTo>
                  <a:cubicBezTo>
                    <a:pt x="64888" y="164069"/>
                    <a:pt x="66166" y="163430"/>
                    <a:pt x="67443" y="162153"/>
                  </a:cubicBezTo>
                  <a:lnTo>
                    <a:pt x="213134" y="10853"/>
                  </a:lnTo>
                  <a:cubicBezTo>
                    <a:pt x="215690" y="8299"/>
                    <a:pt x="215690" y="4469"/>
                    <a:pt x="213134" y="1915"/>
                  </a:cubicBezTo>
                  <a:cubicBezTo>
                    <a:pt x="210578" y="-638"/>
                    <a:pt x="206105" y="-638"/>
                    <a:pt x="203549" y="1915"/>
                  </a:cubicBezTo>
                  <a:lnTo>
                    <a:pt x="203549" y="1915"/>
                  </a:lnTo>
                  <a:close/>
                </a:path>
              </a:pathLst>
            </a:custGeom>
            <a:grpFill/>
            <a:ln w="63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0" name="Rectangle 30">
            <a:extLst>
              <a:ext uri="{FF2B5EF4-FFF2-40B4-BE49-F238E27FC236}">
                <a16:creationId xmlns:a16="http://schemas.microsoft.com/office/drawing/2014/main" id="{91699093-7707-D90B-5EFC-9A5753DC9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427" y="3199578"/>
            <a:ext cx="7432454" cy="22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rtl="0">
              <a:defRPr lang="ca-ES" sz="1100" b="0" i="0" u="none" strike="noStrike" kern="1200" spc="0" baseline="0" noProof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a-ES" sz="1200" b="1" spc="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 de les suspensions i extincions per motius laborals</a:t>
            </a:r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21C8D61E-E377-9CF6-B52C-BEF726963179}"/>
              </a:ext>
            </a:extLst>
          </p:cNvPr>
          <p:cNvSpPr/>
          <p:nvPr/>
        </p:nvSpPr>
        <p:spPr>
          <a:xfrm>
            <a:off x="503756" y="1924793"/>
            <a:ext cx="7034259" cy="10423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03" name="Picture 102" descr="A person person and children standing with a wheelchair&#10;&#10;Description automatically generated">
            <a:extLst>
              <a:ext uri="{FF2B5EF4-FFF2-40B4-BE49-F238E27FC236}">
                <a16:creationId xmlns:a16="http://schemas.microsoft.com/office/drawing/2014/main" id="{7B953E38-C379-5FF7-9D86-5F863D21C1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07" y="1981809"/>
            <a:ext cx="928284" cy="928284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F754CC9C-A8E2-F1B8-46DC-87472C5809EC}"/>
              </a:ext>
            </a:extLst>
          </p:cNvPr>
          <p:cNvSpPr txBox="1"/>
          <p:nvPr/>
        </p:nvSpPr>
        <p:spPr>
          <a:xfrm>
            <a:off x="1705320" y="204506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1.333</a:t>
            </a:r>
            <a:endParaRPr lang="es-ES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D9AEF9D-4305-5A66-61D4-A4C606F3DA4D}"/>
              </a:ext>
            </a:extLst>
          </p:cNvPr>
          <p:cNvSpPr txBox="1"/>
          <p:nvPr/>
        </p:nvSpPr>
        <p:spPr>
          <a:xfrm>
            <a:off x="1705320" y="2470678"/>
            <a:ext cx="55514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ca-ES" sz="1100" b="1" noProof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Nombre d’unitats familiars que han sortit del programa de l’RGC per inserció al mercat de treball 2023 (gener-maig)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0D79B3CF-FD7F-A5FC-D4FB-AF2ECB54B7DC}"/>
              </a:ext>
            </a:extLst>
          </p:cNvPr>
          <p:cNvSpPr>
            <a:spLocks/>
          </p:cNvSpPr>
          <p:nvPr/>
        </p:nvSpPr>
        <p:spPr bwMode="auto">
          <a:xfrm>
            <a:off x="476250" y="1569749"/>
            <a:ext cx="3599716" cy="16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ca-ES" sz="1200" b="1" spc="200" dirty="0">
                <a:latin typeface="Arial" panose="020B0604020202020204" pitchFamily="34" charset="0"/>
                <a:cs typeface="Arial" panose="020B0604020202020204" pitchFamily="34" charset="0"/>
              </a:rPr>
              <a:t>Dades de famílies inserides</a:t>
            </a:r>
          </a:p>
        </p:txBody>
      </p:sp>
      <p:graphicFrame>
        <p:nvGraphicFramePr>
          <p:cNvPr id="4" name="Gràfic 35">
            <a:extLst>
              <a:ext uri="{FF2B5EF4-FFF2-40B4-BE49-F238E27FC236}">
                <a16:creationId xmlns:a16="http://schemas.microsoft.com/office/drawing/2014/main" id="{03985AA4-2CDB-541D-FFBD-2F3E58FADB6E}"/>
              </a:ext>
            </a:extLst>
          </p:cNvPr>
          <p:cNvGraphicFramePr>
            <a:graphicFrameLocks/>
          </p:cNvGraphicFramePr>
          <p:nvPr/>
        </p:nvGraphicFramePr>
        <p:xfrm>
          <a:off x="839415" y="3663178"/>
          <a:ext cx="6698599" cy="270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117727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DAA201F-3B2B-1610-0808-8AF9EA8D40EC}"/>
              </a:ext>
            </a:extLst>
          </p:cNvPr>
          <p:cNvGrpSpPr/>
          <p:nvPr/>
        </p:nvGrpSpPr>
        <p:grpSpPr>
          <a:xfrm>
            <a:off x="667849" y="2550025"/>
            <a:ext cx="10856302" cy="3323381"/>
            <a:chOff x="739002" y="2550025"/>
            <a:chExt cx="10856302" cy="3323381"/>
          </a:xfrm>
          <a:solidFill>
            <a:schemeClr val="accent1">
              <a:lumMod val="50000"/>
            </a:schemeClr>
          </a:solidFill>
        </p:grpSpPr>
        <p:sp>
          <p:nvSpPr>
            <p:cNvPr id="15" name="TextBox 219">
              <a:extLst>
                <a:ext uri="{FF2B5EF4-FFF2-40B4-BE49-F238E27FC236}">
                  <a16:creationId xmlns:a16="http://schemas.microsoft.com/office/drawing/2014/main" id="{019D7A25-E213-F1E3-8BB2-4A8AB32D7EB5}"/>
                </a:ext>
              </a:extLst>
            </p:cNvPr>
            <p:cNvSpPr txBox="1"/>
            <p:nvPr/>
          </p:nvSpPr>
          <p:spPr>
            <a:xfrm>
              <a:off x="739002" y="2550027"/>
              <a:ext cx="3061118" cy="1261424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2000" tIns="36000" rIns="72000" bIns="36000" rtlCol="0" anchor="ctr">
              <a:noAutofit/>
            </a:bodyPr>
            <a:lstStyle/>
            <a:p>
              <a:pPr algn="ctr" defTabSz="466618">
                <a:spcBef>
                  <a:spcPts val="153"/>
                </a:spcBef>
                <a:buSzPct val="100000"/>
                <a:defRPr/>
              </a:pPr>
              <a:r>
                <a:rPr lang="ca-ES" sz="1600" b="1" kern="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Millorar i garantir l’accés a l’RGC per a la totalitat de potencials usuaris</a:t>
              </a:r>
            </a:p>
          </p:txBody>
        </p:sp>
        <p:sp>
          <p:nvSpPr>
            <p:cNvPr id="44" name="TextBox 219">
              <a:extLst>
                <a:ext uri="{FF2B5EF4-FFF2-40B4-BE49-F238E27FC236}">
                  <a16:creationId xmlns:a16="http://schemas.microsoft.com/office/drawing/2014/main" id="{1BC5568C-B572-D7E9-F807-45791E2DBA38}"/>
                </a:ext>
              </a:extLst>
            </p:cNvPr>
            <p:cNvSpPr txBox="1"/>
            <p:nvPr/>
          </p:nvSpPr>
          <p:spPr>
            <a:xfrm>
              <a:off x="739002" y="4611982"/>
              <a:ext cx="3061118" cy="1261424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2000" tIns="36000" rIns="72000" bIns="36000" rtlCol="0" anchor="ctr">
              <a:noAutofit/>
            </a:bodyPr>
            <a:lstStyle/>
            <a:p>
              <a:pPr algn="ctr" defTabSz="466618">
                <a:spcBef>
                  <a:spcPts val="153"/>
                </a:spcBef>
                <a:buSzPct val="100000"/>
                <a:defRPr/>
              </a:pPr>
              <a:r>
                <a:rPr lang="ca-ES" sz="1600" b="1" kern="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Facilitar la coordinació amb el món local i el tercer sector</a:t>
              </a:r>
            </a:p>
          </p:txBody>
        </p:sp>
        <p:sp>
          <p:nvSpPr>
            <p:cNvPr id="47" name="TextBox 219">
              <a:extLst>
                <a:ext uri="{FF2B5EF4-FFF2-40B4-BE49-F238E27FC236}">
                  <a16:creationId xmlns:a16="http://schemas.microsoft.com/office/drawing/2014/main" id="{507C1CE4-CC7B-4767-2AE6-4AF9E2F52ECA}"/>
                </a:ext>
              </a:extLst>
            </p:cNvPr>
            <p:cNvSpPr txBox="1"/>
            <p:nvPr/>
          </p:nvSpPr>
          <p:spPr>
            <a:xfrm>
              <a:off x="4239962" y="2550025"/>
              <a:ext cx="3457750" cy="1261424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2000" tIns="36000" rIns="72000" bIns="36000" rtlCol="0" anchor="ctr">
              <a:noAutofit/>
            </a:bodyPr>
            <a:lstStyle/>
            <a:p>
              <a:pPr algn="ctr" defTabSz="466618">
                <a:spcBef>
                  <a:spcPts val="153"/>
                </a:spcBef>
                <a:buSzPct val="100000"/>
                <a:defRPr/>
              </a:pPr>
              <a:r>
                <a:rPr lang="ca-ES" sz="1600" b="1" kern="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Impulsar la transformació digital de l’RGC</a:t>
              </a:r>
            </a:p>
          </p:txBody>
        </p:sp>
        <p:sp>
          <p:nvSpPr>
            <p:cNvPr id="51" name="TextBox 219">
              <a:extLst>
                <a:ext uri="{FF2B5EF4-FFF2-40B4-BE49-F238E27FC236}">
                  <a16:creationId xmlns:a16="http://schemas.microsoft.com/office/drawing/2014/main" id="{C8D21CDE-28E5-6D89-068F-6B3E1F3129C3}"/>
                </a:ext>
              </a:extLst>
            </p:cNvPr>
            <p:cNvSpPr txBox="1"/>
            <p:nvPr/>
          </p:nvSpPr>
          <p:spPr>
            <a:xfrm>
              <a:off x="4239962" y="4611982"/>
              <a:ext cx="3457750" cy="1261424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2000" tIns="36000" rIns="72000" bIns="36000" rtlCol="0" anchor="ctr">
              <a:noAutofit/>
            </a:bodyPr>
            <a:lstStyle/>
            <a:p>
              <a:pPr algn="ctr" defTabSz="466618">
                <a:spcBef>
                  <a:spcPts val="153"/>
                </a:spcBef>
                <a:buSzPct val="100000"/>
                <a:defRPr/>
              </a:pPr>
              <a:r>
                <a:rPr lang="ca-ES" sz="1600" b="1" kern="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Garantir la màxima eficiència en la gestió de l’RGC implementant els principis d’ètica i integritat en la gestió pública</a:t>
              </a:r>
            </a:p>
          </p:txBody>
        </p:sp>
        <p:sp>
          <p:nvSpPr>
            <p:cNvPr id="54" name="TextBox 219">
              <a:extLst>
                <a:ext uri="{FF2B5EF4-FFF2-40B4-BE49-F238E27FC236}">
                  <a16:creationId xmlns:a16="http://schemas.microsoft.com/office/drawing/2014/main" id="{DB2FB176-2A7B-1CF7-FBF9-0E59F4EB55C8}"/>
                </a:ext>
              </a:extLst>
            </p:cNvPr>
            <p:cNvSpPr txBox="1"/>
            <p:nvPr/>
          </p:nvSpPr>
          <p:spPr>
            <a:xfrm>
              <a:off x="8137554" y="2550025"/>
              <a:ext cx="3457750" cy="1261424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72000" tIns="36000" rIns="72000" bIns="36000" rtlCol="0" anchor="ctr">
              <a:noAutofit/>
            </a:bodyPr>
            <a:lstStyle/>
            <a:p>
              <a:pPr algn="ctr" defTabSz="466618">
                <a:spcBef>
                  <a:spcPts val="153"/>
                </a:spcBef>
                <a:buSzPct val="100000"/>
                <a:defRPr/>
              </a:pPr>
              <a:r>
                <a:rPr lang="ca-ES" sz="1600" b="1" kern="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Incrementar l’assessorament a les persones usuàries de la prestació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ED94F9-546C-45B1-AFFE-55AB2014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000" dirty="0">
                <a:latin typeface="Arial" panose="020B0604020202020204" pitchFamily="34" charset="0"/>
              </a:rPr>
              <a:t>02 | </a:t>
            </a:r>
            <a:r>
              <a:rPr lang="ca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Estat actual de l’RGC</a:t>
            </a:r>
          </a:p>
        </p:txBody>
      </p:sp>
      <p:sp>
        <p:nvSpPr>
          <p:cNvPr id="66" name="Slide Number Placeholder 3">
            <a:extLst>
              <a:ext uri="{FF2B5EF4-FFF2-40B4-BE49-F238E27FC236}">
                <a16:creationId xmlns:a16="http://schemas.microsoft.com/office/drawing/2014/main" id="{27980C19-E0C7-4AE2-896B-BC32A93AE6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68609" y="6351588"/>
            <a:ext cx="336054" cy="365125"/>
          </a:xfrm>
        </p:spPr>
        <p:txBody>
          <a:bodyPr/>
          <a:lstStyle/>
          <a:p>
            <a:pPr>
              <a:defRPr/>
            </a:pPr>
            <a:fld id="{36F4A1EC-13E4-4E12-8392-FCA503018D6C}" type="slidenum">
              <a:rPr lang="ca-ES" altLang="ca-ES" sz="10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17</a:t>
            </a:fld>
            <a:endParaRPr lang="ca-ES" alt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A8F9EF61-272F-49CC-A6C0-3651F0E1CDE1}"/>
              </a:ext>
            </a:extLst>
          </p:cNvPr>
          <p:cNvSpPr/>
          <p:nvPr/>
        </p:nvSpPr>
        <p:spPr>
          <a:xfrm>
            <a:off x="416336" y="947385"/>
            <a:ext cx="8537511" cy="2813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6000" rtlCol="0" anchor="ctr"/>
          <a:lstStyle/>
          <a:p>
            <a:r>
              <a:rPr lang="ca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Línies en què estem treballant per a la millora de la gestió de l’RGC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87A770-F539-FF5D-B2B4-FD276ECE665B}"/>
              </a:ext>
            </a:extLst>
          </p:cNvPr>
          <p:cNvSpPr/>
          <p:nvPr/>
        </p:nvSpPr>
        <p:spPr>
          <a:xfrm>
            <a:off x="0" y="1359740"/>
            <a:ext cx="1754156" cy="1306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CCD77CC-2B02-C5B4-DA20-200566CE1A02}"/>
              </a:ext>
            </a:extLst>
          </p:cNvPr>
          <p:cNvSpPr/>
          <p:nvPr/>
        </p:nvSpPr>
        <p:spPr>
          <a:xfrm>
            <a:off x="514101" y="2410358"/>
            <a:ext cx="324000" cy="324001"/>
          </a:xfrm>
          <a:prstGeom prst="ellipse">
            <a:avLst/>
          </a:prstGeom>
          <a:solidFill>
            <a:schemeClr val="bg1"/>
          </a:solidFill>
          <a:ln w="19050">
            <a:solidFill>
              <a:srgbClr val="6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ca-ES" sz="14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5CCCF83-6547-71F6-9B04-D532064B27EE}"/>
              </a:ext>
            </a:extLst>
          </p:cNvPr>
          <p:cNvSpPr/>
          <p:nvPr/>
        </p:nvSpPr>
        <p:spPr>
          <a:xfrm>
            <a:off x="514101" y="4472312"/>
            <a:ext cx="324000" cy="324001"/>
          </a:xfrm>
          <a:prstGeom prst="ellipse">
            <a:avLst/>
          </a:prstGeom>
          <a:solidFill>
            <a:schemeClr val="bg1"/>
          </a:solidFill>
          <a:ln w="19050">
            <a:solidFill>
              <a:srgbClr val="6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ca-ES" sz="1400" b="1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C994F8F-888C-0A18-22DF-C7C4026EA9B8}"/>
              </a:ext>
            </a:extLst>
          </p:cNvPr>
          <p:cNvSpPr/>
          <p:nvPr/>
        </p:nvSpPr>
        <p:spPr>
          <a:xfrm>
            <a:off x="3997640" y="2410358"/>
            <a:ext cx="324000" cy="324001"/>
          </a:xfrm>
          <a:prstGeom prst="ellipse">
            <a:avLst/>
          </a:prstGeom>
          <a:solidFill>
            <a:schemeClr val="bg1"/>
          </a:solidFill>
          <a:ln w="19050">
            <a:solidFill>
              <a:srgbClr val="6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ca-ES" sz="1400" b="1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D492378-EA37-5874-29BE-343143692236}"/>
              </a:ext>
            </a:extLst>
          </p:cNvPr>
          <p:cNvSpPr/>
          <p:nvPr/>
        </p:nvSpPr>
        <p:spPr>
          <a:xfrm>
            <a:off x="3997640" y="4472312"/>
            <a:ext cx="324000" cy="324001"/>
          </a:xfrm>
          <a:prstGeom prst="ellipse">
            <a:avLst/>
          </a:prstGeom>
          <a:solidFill>
            <a:schemeClr val="bg1"/>
          </a:solidFill>
          <a:ln w="19050">
            <a:solidFill>
              <a:srgbClr val="6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ca-ES" sz="1400" b="1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16F9766-9F6C-D818-875F-6363AA53247A}"/>
              </a:ext>
            </a:extLst>
          </p:cNvPr>
          <p:cNvSpPr/>
          <p:nvPr/>
        </p:nvSpPr>
        <p:spPr>
          <a:xfrm>
            <a:off x="7903350" y="2410358"/>
            <a:ext cx="324000" cy="324001"/>
          </a:xfrm>
          <a:prstGeom prst="ellipse">
            <a:avLst/>
          </a:prstGeom>
          <a:solidFill>
            <a:schemeClr val="bg1"/>
          </a:solidFill>
          <a:ln w="19050">
            <a:solidFill>
              <a:srgbClr val="6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ca-ES" sz="1400" b="1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21CEA3-9E60-35B0-DFF6-AC10F5C85BFE}"/>
              </a:ext>
            </a:extLst>
          </p:cNvPr>
          <p:cNvSpPr>
            <a:spLocks/>
          </p:cNvSpPr>
          <p:nvPr/>
        </p:nvSpPr>
        <p:spPr bwMode="auto">
          <a:xfrm>
            <a:off x="4296142" y="1913241"/>
            <a:ext cx="3599716" cy="16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ca-ES" sz="1400" b="1" spc="200" dirty="0">
                <a:latin typeface="Arial" panose="020B0604020202020204" pitchFamily="34" charset="0"/>
                <a:cs typeface="Arial" panose="020B0604020202020204" pitchFamily="34" charset="0"/>
              </a:rPr>
              <a:t>Línies de millora de l’RGC</a:t>
            </a:r>
          </a:p>
        </p:txBody>
      </p:sp>
      <p:pic>
        <p:nvPicPr>
          <p:cNvPr id="93" name="Picture 92" descr="Graphical user interface&#10;&#10;Description automatically generated">
            <a:extLst>
              <a:ext uri="{FF2B5EF4-FFF2-40B4-BE49-F238E27FC236}">
                <a16:creationId xmlns:a16="http://schemas.microsoft.com/office/drawing/2014/main" id="{366E80E7-3D59-C5A0-986A-C0E26A0E32B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408" y="3951116"/>
            <a:ext cx="2710678" cy="271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6918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0A7CB7-3B0B-459F-9963-2A799D8C6A63}"/>
              </a:ext>
            </a:extLst>
          </p:cNvPr>
          <p:cNvCxnSpPr>
            <a:cxnSpLocks/>
          </p:cNvCxnSpPr>
          <p:nvPr/>
        </p:nvCxnSpPr>
        <p:spPr>
          <a:xfrm>
            <a:off x="2505588" y="1023349"/>
            <a:ext cx="0" cy="583465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FA83FF0D-25FD-44E9-9D9F-A43D7ADDC0F7}"/>
              </a:ext>
            </a:extLst>
          </p:cNvPr>
          <p:cNvGrpSpPr/>
          <p:nvPr/>
        </p:nvGrpSpPr>
        <p:grpSpPr>
          <a:xfrm>
            <a:off x="372944" y="2697145"/>
            <a:ext cx="10058400" cy="349356"/>
            <a:chOff x="172720" y="2531176"/>
            <a:chExt cx="10058400" cy="34935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CE18DFA-120B-4724-821B-03EC1A6381E7}"/>
                </a:ext>
              </a:extLst>
            </p:cNvPr>
            <p:cNvSpPr txBox="1"/>
            <p:nvPr/>
          </p:nvSpPr>
          <p:spPr>
            <a:xfrm>
              <a:off x="2661957" y="2531176"/>
              <a:ext cx="7569163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spcBef>
                  <a:spcPts val="600"/>
                </a:spcBef>
                <a:buSzPct val="100000"/>
                <a:defRPr spc="3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marL="0" marR="0" lvl="0" indent="0" algn="l" defTabSz="121917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Pct val="100000"/>
                <a:buFontTx/>
                <a:buNone/>
                <a:tabLst/>
                <a:defRPr/>
              </a:pPr>
              <a:r>
                <a:rPr kumimoji="0" lang="ca-ES" sz="20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Introducció a la Direcció General de Prestacions Socials</a:t>
              </a:r>
              <a:endParaRPr kumimoji="0" lang="ca-ES" sz="1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02528E0-84B9-40A6-9F39-1F83197D2DB9}"/>
                </a:ext>
              </a:extLst>
            </p:cNvPr>
            <p:cNvSpPr/>
            <p:nvPr/>
          </p:nvSpPr>
          <p:spPr bwMode="gray">
            <a:xfrm>
              <a:off x="2212477" y="2594269"/>
              <a:ext cx="203192" cy="203192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rgbClr val="600000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endParaRPr kumimoji="0" lang="ca-ES" sz="1600" b="1" i="0" u="none" strike="noStrike" kern="1200" cap="none" spc="0" normalizeH="0" baseline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72710CB-26CC-433E-9943-E9D1877425BB}"/>
                </a:ext>
              </a:extLst>
            </p:cNvPr>
            <p:cNvSpPr txBox="1"/>
            <p:nvPr/>
          </p:nvSpPr>
          <p:spPr>
            <a:xfrm>
              <a:off x="172720" y="2572755"/>
              <a:ext cx="1880686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Pct val="100000"/>
                <a:buFontTx/>
                <a:buNone/>
                <a:tabLst/>
                <a:defRPr/>
              </a:pPr>
              <a:r>
                <a:rPr kumimoji="0" lang="ca-ES" sz="2000" b="1" i="0" u="none" strike="noStrike" kern="1200" cap="none" spc="600" normalizeH="0" baseline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1.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E371F6A-8D1A-4ACE-AC5D-76C4BDE1BA22}"/>
              </a:ext>
            </a:extLst>
          </p:cNvPr>
          <p:cNvGrpSpPr/>
          <p:nvPr/>
        </p:nvGrpSpPr>
        <p:grpSpPr>
          <a:xfrm>
            <a:off x="1112520" y="416994"/>
            <a:ext cx="11320183" cy="729807"/>
            <a:chOff x="1112520" y="416994"/>
            <a:chExt cx="11277600" cy="72980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9BC7268-A20C-4399-9C55-A4A8A29D3DC3}"/>
                </a:ext>
              </a:extLst>
            </p:cNvPr>
            <p:cNvSpPr/>
            <p:nvPr/>
          </p:nvSpPr>
          <p:spPr bwMode="gray">
            <a:xfrm>
              <a:off x="1112520" y="416994"/>
              <a:ext cx="11277600" cy="72980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endParaRPr kumimoji="0" lang="ca-ES" sz="1600" b="1" i="0" u="none" strike="noStrike" kern="120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20" name="Text Placeholder 3">
              <a:extLst>
                <a:ext uri="{FF2B5EF4-FFF2-40B4-BE49-F238E27FC236}">
                  <a16:creationId xmlns:a16="http://schemas.microsoft.com/office/drawing/2014/main" id="{8312B1C4-F4B0-4BF8-897E-68D5C22DA48B}"/>
                </a:ext>
              </a:extLst>
            </p:cNvPr>
            <p:cNvSpPr txBox="1">
              <a:spLocks/>
            </p:cNvSpPr>
            <p:nvPr/>
          </p:nvSpPr>
          <p:spPr>
            <a:xfrm>
              <a:off x="1407476" y="607267"/>
              <a:ext cx="7803277" cy="321804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685800" rtl="0" eaLnBrk="1" latinLnBrk="0" hangingPunct="1">
                <a:spcBef>
                  <a:spcPts val="0"/>
                </a:spcBef>
                <a:spcAft>
                  <a:spcPts val="0"/>
                </a:spcAft>
                <a:buSzPct val="100000"/>
                <a:buFontTx/>
                <a:buNone/>
                <a:defRPr sz="1400" b="1" kern="1200">
                  <a:solidFill>
                    <a:schemeClr val="bg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1pPr>
              <a:lvl2pPr marL="104775" indent="-104775" algn="l" defTabSz="685800" rtl="0" eaLnBrk="1" latinLnBrk="0" hangingPunct="1">
                <a:spcBef>
                  <a:spcPts val="0"/>
                </a:spcBef>
                <a:spcAft>
                  <a:spcPts val="750"/>
                </a:spcAft>
                <a:buClrTx/>
                <a:buSzPct val="100000"/>
                <a:buFont typeface="Arial" panose="020B0604020202020204" pitchFamily="34" charset="0"/>
                <a:buChar char="•"/>
                <a:defRPr lang="en-US" sz="975" b="1" kern="1200">
                  <a:solidFill>
                    <a:schemeClr val="bg1"/>
                  </a:solidFill>
                  <a:latin typeface="+mj-lt"/>
                  <a:ea typeface="+mn-ea"/>
                  <a:cs typeface="Calibri Light" panose="020F0302020204030204" pitchFamily="34" charset="0"/>
                </a:defRPr>
              </a:lvl2pPr>
              <a:lvl3pPr marL="228600" indent="-104775" algn="l" defTabSz="685800" rtl="0" eaLnBrk="1" latinLnBrk="0" hangingPunct="1">
                <a:spcBef>
                  <a:spcPts val="0"/>
                </a:spcBef>
                <a:spcAft>
                  <a:spcPts val="750"/>
                </a:spcAft>
                <a:buClrTx/>
                <a:buSzPct val="100000"/>
                <a:buFont typeface="Arial" panose="020B0604020202020204" pitchFamily="34" charset="0"/>
                <a:buChar char="−"/>
                <a:defRPr lang="en-US" sz="975" kern="1200">
                  <a:solidFill>
                    <a:schemeClr val="bg1"/>
                  </a:solidFill>
                  <a:latin typeface="+mn-lt"/>
                  <a:ea typeface="+mn-ea"/>
                  <a:cs typeface="Calibri Light" panose="020F0302020204030204" pitchFamily="34" charset="0"/>
                </a:defRPr>
              </a:lvl3pPr>
              <a:lvl4pPr marL="352425" indent="-104775" algn="l" defTabSz="685800" rtl="0" eaLnBrk="1" latinLnBrk="0" hangingPunct="1">
                <a:spcBef>
                  <a:spcPts val="0"/>
                </a:spcBef>
                <a:spcAft>
                  <a:spcPts val="750"/>
                </a:spcAft>
                <a:buClrTx/>
                <a:buSzPct val="100000"/>
                <a:buFont typeface="Arial" panose="020B0604020202020204" pitchFamily="34" charset="0"/>
                <a:buChar char="◦"/>
                <a:defRPr lang="en-US" sz="975" kern="1200" baseline="0">
                  <a:solidFill>
                    <a:schemeClr val="bg1"/>
                  </a:solidFill>
                  <a:latin typeface="+mn-lt"/>
                  <a:ea typeface="+mn-ea"/>
                  <a:cs typeface="Calibri Light" panose="020F0302020204030204" pitchFamily="34" charset="0"/>
                </a:defRPr>
              </a:lvl4pPr>
              <a:lvl5pPr marL="476250" indent="-104775" algn="l" defTabSz="598885" rtl="0" eaLnBrk="1" latinLnBrk="0" hangingPunct="1">
                <a:spcBef>
                  <a:spcPts val="0"/>
                </a:spcBef>
                <a:spcAft>
                  <a:spcPts val="750"/>
                </a:spcAft>
                <a:buClrTx/>
                <a:buSzPct val="100000"/>
                <a:buFont typeface="Arial" panose="020B0604020202020204" pitchFamily="34" charset="0"/>
                <a:buChar char="−"/>
                <a:tabLst/>
                <a:defRPr lang="en-US" sz="975" kern="1200" baseline="0">
                  <a:solidFill>
                    <a:schemeClr val="bg1"/>
                  </a:solidFill>
                  <a:latin typeface="+mn-lt"/>
                  <a:ea typeface="+mn-ea"/>
                  <a:cs typeface="Calibri Light" panose="020F0302020204030204" pitchFamily="34" charset="0"/>
                </a:defRPr>
              </a:lvl5pPr>
              <a:lvl6pPr marL="399600" indent="-132300" algn="l" defTabSz="685800" rtl="0" eaLnBrk="1" latinLnBrk="0" hangingPunct="1">
                <a:spcBef>
                  <a:spcPts val="0"/>
                </a:spcBef>
                <a:spcAft>
                  <a:spcPts val="750"/>
                </a:spcAft>
                <a:buFont typeface="Verdana" panose="020B0604030504040204" pitchFamily="34" charset="0"/>
                <a:buChar char="−"/>
                <a:defRPr sz="9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9600" indent="-132300" algn="l" defTabSz="685800" rtl="0" eaLnBrk="1" latinLnBrk="0" hangingPunct="1">
                <a:spcBef>
                  <a:spcPts val="0"/>
                </a:spcBef>
                <a:spcAft>
                  <a:spcPts val="750"/>
                </a:spcAft>
                <a:buFont typeface="Verdana" panose="020B0604030504040204" pitchFamily="34" charset="0"/>
                <a:buChar char="−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99600" indent="-132300" algn="l" defTabSz="685800" rtl="0" eaLnBrk="1" latinLnBrk="0" hangingPunct="1">
                <a:spcBef>
                  <a:spcPts val="0"/>
                </a:spcBef>
                <a:spcAft>
                  <a:spcPts val="750"/>
                </a:spcAft>
                <a:buFont typeface="Verdana" panose="020B0604030504040204" pitchFamily="34" charset="0"/>
                <a:buChar char="−"/>
                <a:defRPr sz="9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9600" indent="-132300" algn="l" defTabSz="685800" rtl="0" eaLnBrk="1" latinLnBrk="0" hangingPunct="1">
                <a:spcBef>
                  <a:spcPts val="0"/>
                </a:spcBef>
                <a:spcAft>
                  <a:spcPts val="750"/>
                </a:spcAft>
                <a:buFont typeface="Verdana" panose="020B0604030504040204" pitchFamily="34" charset="0"/>
                <a:buChar char="−"/>
                <a:defRPr sz="9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Tx/>
                <a:buNone/>
                <a:tabLst/>
                <a:defRPr/>
              </a:pPr>
              <a:r>
                <a:rPr kumimoji="0" lang="ca-ES" sz="2800" i="0" u="none" strike="noStrike" kern="1200" cap="none" spc="300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Estructura de la compareixença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6B4F895-F097-46C6-A557-7D4A2F20288B}"/>
              </a:ext>
            </a:extLst>
          </p:cNvPr>
          <p:cNvGrpSpPr/>
          <p:nvPr/>
        </p:nvGrpSpPr>
        <p:grpSpPr>
          <a:xfrm>
            <a:off x="372944" y="3940674"/>
            <a:ext cx="11267672" cy="339757"/>
            <a:chOff x="172720" y="3826222"/>
            <a:chExt cx="11267672" cy="33975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FF3BEB9-BAFA-4187-A455-D18360E1AB20}"/>
                </a:ext>
              </a:extLst>
            </p:cNvPr>
            <p:cNvSpPr txBox="1"/>
            <p:nvPr/>
          </p:nvSpPr>
          <p:spPr>
            <a:xfrm>
              <a:off x="172720" y="3858202"/>
              <a:ext cx="1880686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Pct val="100000"/>
                <a:buFontTx/>
                <a:buNone/>
                <a:tabLst/>
                <a:defRPr/>
              </a:pPr>
              <a:r>
                <a:rPr kumimoji="0" lang="ca-ES" sz="2000" b="1" i="0" u="none" strike="noStrike" kern="1200" cap="none" spc="600" normalizeH="0" baseline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2.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198B060-6115-432C-ACE3-05B011C89D26}"/>
                </a:ext>
              </a:extLst>
            </p:cNvPr>
            <p:cNvSpPr/>
            <p:nvPr/>
          </p:nvSpPr>
          <p:spPr bwMode="gray">
            <a:xfrm>
              <a:off x="2212477" y="3874115"/>
              <a:ext cx="203192" cy="203192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rgbClr val="600000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endParaRPr kumimoji="0" lang="ca-ES" sz="1600" b="1" i="0" u="none" strike="noStrike" kern="1200" cap="none" spc="0" normalizeH="0" baseline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CFB987B-0E07-431F-AAD4-8BA72D8F3664}"/>
                </a:ext>
              </a:extLst>
            </p:cNvPr>
            <p:cNvSpPr txBox="1"/>
            <p:nvPr/>
          </p:nvSpPr>
          <p:spPr>
            <a:xfrm>
              <a:off x="2661958" y="3826222"/>
              <a:ext cx="877843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spcBef>
                  <a:spcPts val="600"/>
                </a:spcBef>
                <a:buSzPct val="100000"/>
                <a:defRPr spc="3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marL="0" marR="0" lvl="0" indent="0" algn="l" defTabSz="1219170" rtl="0" eaLnBrk="0" fontAlgn="base" latinLnBrk="0" hangingPunct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Pct val="100000"/>
                <a:buFontTx/>
                <a:buNone/>
                <a:tabLst/>
                <a:defRPr/>
              </a:pPr>
              <a:r>
                <a:rPr lang="ca-ES" sz="2000" spc="0" dirty="0">
                  <a:solidFill>
                    <a:schemeClr val="tx1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Evolució de la Llei de l’RGC</a:t>
              </a:r>
              <a:endParaRPr kumimoji="0" lang="ca-ES" sz="2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5B4ABF6-4600-4FFF-8CC6-C811D4FFFF0F}"/>
              </a:ext>
            </a:extLst>
          </p:cNvPr>
          <p:cNvGrpSpPr/>
          <p:nvPr/>
        </p:nvGrpSpPr>
        <p:grpSpPr>
          <a:xfrm>
            <a:off x="0" y="1577083"/>
            <a:ext cx="13384844" cy="771797"/>
            <a:chOff x="0" y="5519472"/>
            <a:chExt cx="13384844" cy="771797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89A94E4-A9B7-4273-87B3-00A4C62FF3C0}"/>
                </a:ext>
              </a:extLst>
            </p:cNvPr>
            <p:cNvSpPr/>
            <p:nvPr/>
          </p:nvSpPr>
          <p:spPr bwMode="gray">
            <a:xfrm>
              <a:off x="0" y="5523718"/>
              <a:ext cx="12192000" cy="423508"/>
            </a:xfrm>
            <a:prstGeom prst="rect">
              <a:avLst/>
            </a:prstGeom>
            <a:solidFill>
              <a:schemeClr val="accent2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endParaRPr kumimoji="0" lang="ca-ES" sz="16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406FF7F-1BD5-4407-B163-EC2890AB1AB3}"/>
                </a:ext>
              </a:extLst>
            </p:cNvPr>
            <p:cNvSpPr txBox="1"/>
            <p:nvPr/>
          </p:nvSpPr>
          <p:spPr>
            <a:xfrm>
              <a:off x="3016047" y="5598772"/>
              <a:ext cx="10368797" cy="6924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Pct val="100000"/>
                <a:buFontTx/>
                <a:buNone/>
                <a:tabLst/>
                <a:defRPr/>
              </a:pPr>
              <a:r>
                <a:rPr kumimoji="0" lang="ca-ES" sz="2000" b="1" i="0" u="none" strike="noStrike" kern="1200" cap="none" spc="30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Presentació del Director</a:t>
              </a:r>
            </a:p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Pct val="100000"/>
                <a:buFontTx/>
                <a:buNone/>
                <a:tabLst/>
                <a:defRPr/>
              </a:pPr>
              <a:endParaRPr kumimoji="0" lang="ca-ES" sz="2000" b="1" i="0" u="none" strike="noStrike" kern="1200" cap="none" spc="30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34E0A31-D4A0-4EB7-B961-B0CB4F032278}"/>
                </a:ext>
              </a:extLst>
            </p:cNvPr>
            <p:cNvSpPr/>
            <p:nvPr/>
          </p:nvSpPr>
          <p:spPr bwMode="gray">
            <a:xfrm>
              <a:off x="2289588" y="5519472"/>
              <a:ext cx="432000" cy="432000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rgbClr val="600000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endParaRPr kumimoji="0" lang="ca-ES" sz="1600" b="1" i="0" u="none" strike="noStrike" kern="120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3391A24-4C87-4411-983D-E70D3DD43154}"/>
              </a:ext>
            </a:extLst>
          </p:cNvPr>
          <p:cNvGrpSpPr/>
          <p:nvPr/>
        </p:nvGrpSpPr>
        <p:grpSpPr>
          <a:xfrm>
            <a:off x="372944" y="5184452"/>
            <a:ext cx="10979640" cy="339757"/>
            <a:chOff x="172720" y="5153961"/>
            <a:chExt cx="10979640" cy="33975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2682934-20E1-47BC-A0FE-AB2D860DFEA2}"/>
                </a:ext>
              </a:extLst>
            </p:cNvPr>
            <p:cNvSpPr txBox="1"/>
            <p:nvPr/>
          </p:nvSpPr>
          <p:spPr>
            <a:xfrm>
              <a:off x="172720" y="5185941"/>
              <a:ext cx="1880686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Pct val="100000"/>
                <a:buFontTx/>
                <a:buNone/>
                <a:tabLst/>
                <a:defRPr/>
              </a:pPr>
              <a:r>
                <a:rPr kumimoji="0" lang="ca-ES" sz="2000" b="1" i="0" u="none" strike="noStrike" kern="1200" cap="none" spc="600" normalizeH="0" baseline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3.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0D18C7C-79C5-48A3-B2DB-68BE00FDCA9A}"/>
                </a:ext>
              </a:extLst>
            </p:cNvPr>
            <p:cNvSpPr/>
            <p:nvPr/>
          </p:nvSpPr>
          <p:spPr bwMode="gray">
            <a:xfrm>
              <a:off x="2212477" y="5201854"/>
              <a:ext cx="203192" cy="203192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rgbClr val="600000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endParaRPr kumimoji="0" lang="ca-ES" sz="1600" b="1" i="0" u="none" strike="noStrike" kern="1200" cap="none" spc="0" normalizeH="0" baseline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6269818-4AF3-4AF4-8BAB-7777896080DD}"/>
                </a:ext>
              </a:extLst>
            </p:cNvPr>
            <p:cNvSpPr txBox="1"/>
            <p:nvPr/>
          </p:nvSpPr>
          <p:spPr>
            <a:xfrm>
              <a:off x="2661958" y="5153961"/>
              <a:ext cx="84904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spcBef>
                  <a:spcPts val="600"/>
                </a:spcBef>
                <a:buSzPct val="100000"/>
                <a:defRPr spc="30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</a:lstStyle>
            <a:p>
              <a:pPr defTabSz="1219170">
                <a:spcAft>
                  <a:spcPts val="0"/>
                </a:spcAft>
                <a:defRPr/>
              </a:pPr>
              <a:r>
                <a:rPr kumimoji="0" lang="ca-ES" sz="2000" b="0" i="0" u="none" strike="noStrike" kern="120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Estat actual de l’RGC</a:t>
              </a:r>
              <a:endParaRPr kumimoji="0" lang="ca-ES" sz="1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643327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3">
            <a:extLst>
              <a:ext uri="{FF2B5EF4-FFF2-40B4-BE49-F238E27FC236}">
                <a16:creationId xmlns:a16="http://schemas.microsoft.com/office/drawing/2014/main" id="{27980C19-E0C7-4AE2-896B-BC32A93AE6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83679" y="6351588"/>
            <a:ext cx="320983" cy="365125"/>
          </a:xfrm>
        </p:spPr>
        <p:txBody>
          <a:bodyPr/>
          <a:lstStyle/>
          <a:p>
            <a:pPr>
              <a:defRPr/>
            </a:pPr>
            <a:fld id="{36F4A1EC-13E4-4E12-8392-FCA503018D6C}" type="slidenum">
              <a:rPr lang="ca-ES" altLang="ca-E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ca-ES" alt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72A3F9-A0A0-4707-BB08-DFC3E82E15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DB3E1FA-909F-488A-AD3D-80ADC79E495A}"/>
              </a:ext>
            </a:extLst>
          </p:cNvPr>
          <p:cNvGrpSpPr/>
          <p:nvPr/>
        </p:nvGrpSpPr>
        <p:grpSpPr>
          <a:xfrm>
            <a:off x="479376" y="1225689"/>
            <a:ext cx="10300490" cy="5632311"/>
            <a:chOff x="479376" y="1225689"/>
            <a:chExt cx="10300490" cy="5632311"/>
          </a:xfrm>
        </p:grpSpPr>
        <p:sp>
          <p:nvSpPr>
            <p:cNvPr id="18" name="CuadroTexto 10">
              <a:extLst>
                <a:ext uri="{FF2B5EF4-FFF2-40B4-BE49-F238E27FC236}">
                  <a16:creationId xmlns:a16="http://schemas.microsoft.com/office/drawing/2014/main" id="{F55069AE-2387-40CA-9848-4B58AD7C881D}"/>
                </a:ext>
              </a:extLst>
            </p:cNvPr>
            <p:cNvSpPr txBox="1"/>
            <p:nvPr/>
          </p:nvSpPr>
          <p:spPr>
            <a:xfrm>
              <a:off x="8851922" y="1225689"/>
              <a:ext cx="1927944" cy="5632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19" name="CuadroTexto 5">
              <a:extLst>
                <a:ext uri="{FF2B5EF4-FFF2-40B4-BE49-F238E27FC236}">
                  <a16:creationId xmlns:a16="http://schemas.microsoft.com/office/drawing/2014/main" id="{07A1CEC1-7B43-41DE-BFFC-F885AA555DDB}"/>
                </a:ext>
              </a:extLst>
            </p:cNvPr>
            <p:cNvSpPr txBox="1"/>
            <p:nvPr/>
          </p:nvSpPr>
          <p:spPr>
            <a:xfrm>
              <a:off x="479376" y="4851157"/>
              <a:ext cx="910593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a-ES" sz="2800" b="1" spc="300" dirty="0">
                  <a:solidFill>
                    <a:schemeClr val="bg1"/>
                  </a:solidFill>
                  <a:latin typeface="Arial extrabold"/>
                  <a:ea typeface="Open Sans" panose="020B0606030504020204" pitchFamily="34" charset="0"/>
                  <a:cs typeface="Arial" panose="020B0604020202020204" pitchFamily="34" charset="0"/>
                </a:rPr>
                <a:t>Introducció a la</a:t>
              </a:r>
              <a:br>
                <a:rPr lang="ca-ES" sz="2800" b="1" spc="300" dirty="0">
                  <a:solidFill>
                    <a:schemeClr val="bg1"/>
                  </a:solidFill>
                  <a:latin typeface="Arial extrabold"/>
                  <a:ea typeface="Open Sans" panose="020B0606030504020204" pitchFamily="34" charset="0"/>
                  <a:cs typeface="Arial" panose="020B0604020202020204" pitchFamily="34" charset="0"/>
                </a:rPr>
              </a:br>
              <a:r>
                <a:rPr lang="ca-ES" sz="2800" b="1" spc="300" dirty="0">
                  <a:solidFill>
                    <a:schemeClr val="bg1"/>
                  </a:solidFill>
                  <a:latin typeface="Arial extrabold"/>
                  <a:ea typeface="Open Sans" panose="020B0606030504020204" pitchFamily="34" charset="0"/>
                  <a:cs typeface="Arial" panose="020B0604020202020204" pitchFamily="34" charset="0"/>
                </a:rPr>
                <a:t>Direcció General de Prestacions Socials</a:t>
              </a:r>
            </a:p>
          </p:txBody>
        </p:sp>
      </p:grpSp>
      <p:pic>
        <p:nvPicPr>
          <p:cNvPr id="2050" name="Picture 2">
            <a:extLst>
              <a:ext uri="{FF2B5EF4-FFF2-40B4-BE49-F238E27FC236}">
                <a16:creationId xmlns:a16="http://schemas.microsoft.com/office/drawing/2014/main" id="{C1F26699-82DA-4509-97DD-864CB7F23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731952"/>
            <a:ext cx="3919538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áfico 10">
            <a:extLst>
              <a:ext uri="{FF2B5EF4-FFF2-40B4-BE49-F238E27FC236}">
                <a16:creationId xmlns:a16="http://schemas.microsoft.com/office/drawing/2014/main" id="{00F66BC1-2D1D-4AA3-98C8-8845628530E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1646" r="4030"/>
          <a:stretch/>
        </p:blipFill>
        <p:spPr>
          <a:xfrm flipH="1" flipV="1">
            <a:off x="0" y="5341277"/>
            <a:ext cx="3880566" cy="151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53336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7D19C88-070E-4040-BE23-800D5B918C61}"/>
              </a:ext>
            </a:extLst>
          </p:cNvPr>
          <p:cNvSpPr/>
          <p:nvPr/>
        </p:nvSpPr>
        <p:spPr>
          <a:xfrm>
            <a:off x="416336" y="947385"/>
            <a:ext cx="8537511" cy="2813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6000" rtlCol="0" anchor="ctr"/>
          <a:lstStyle/>
          <a:p>
            <a:r>
              <a:rPr lang="ca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Principals indicadors de la Direcció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D94F9-546C-45B1-AFFE-55AB2014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000" dirty="0">
                <a:latin typeface="Arial" panose="020B0604020202020204" pitchFamily="34" charset="0"/>
              </a:rPr>
              <a:t>01 | </a:t>
            </a:r>
            <a:r>
              <a:rPr lang="ca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Introducció a la Direcció General de Prestacions Socials</a:t>
            </a:r>
          </a:p>
        </p:txBody>
      </p:sp>
      <p:sp>
        <p:nvSpPr>
          <p:cNvPr id="66" name="Slide Number Placeholder 3">
            <a:extLst>
              <a:ext uri="{FF2B5EF4-FFF2-40B4-BE49-F238E27FC236}">
                <a16:creationId xmlns:a16="http://schemas.microsoft.com/office/drawing/2014/main" id="{27980C19-E0C7-4AE2-896B-BC32A93AE6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83679" y="6351588"/>
            <a:ext cx="320983" cy="365125"/>
          </a:xfrm>
        </p:spPr>
        <p:txBody>
          <a:bodyPr/>
          <a:lstStyle/>
          <a:p>
            <a:pPr>
              <a:defRPr/>
            </a:pPr>
            <a:fld id="{36F4A1EC-13E4-4E12-8392-FCA503018D6C}" type="slidenum">
              <a:rPr lang="ca-ES" altLang="ca-ES" sz="10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ca-ES" alt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6D5E5B-BB36-49DE-A2BB-776589F8E82D}"/>
              </a:ext>
            </a:extLst>
          </p:cNvPr>
          <p:cNvSpPr/>
          <p:nvPr/>
        </p:nvSpPr>
        <p:spPr>
          <a:xfrm>
            <a:off x="0" y="1359740"/>
            <a:ext cx="1754156" cy="1306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4833354-025E-4A30-99C6-64523A3CFA78}"/>
              </a:ext>
            </a:extLst>
          </p:cNvPr>
          <p:cNvSpPr/>
          <p:nvPr/>
        </p:nvSpPr>
        <p:spPr bwMode="gray">
          <a:xfrm>
            <a:off x="1" y="1569062"/>
            <a:ext cx="12192000" cy="1314291"/>
          </a:xfrm>
          <a:prstGeom prst="rect">
            <a:avLst/>
          </a:prstGeom>
          <a:solidFill>
            <a:schemeClr val="bg1">
              <a:lumMod val="95000"/>
              <a:alpha val="54902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ca-ES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7" name="Gràfic 6">
            <a:extLst>
              <a:ext uri="{FF2B5EF4-FFF2-40B4-BE49-F238E27FC236}">
                <a16:creationId xmlns:a16="http://schemas.microsoft.com/office/drawing/2014/main" id="{A8DECD53-95C5-4B6C-9B14-F2E595388A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6838244"/>
              </p:ext>
            </p:extLst>
          </p:nvPr>
        </p:nvGraphicFramePr>
        <p:xfrm>
          <a:off x="302526" y="3049580"/>
          <a:ext cx="6297530" cy="3475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8" name="Gràfic 9">
            <a:extLst>
              <a:ext uri="{FF2B5EF4-FFF2-40B4-BE49-F238E27FC236}">
                <a16:creationId xmlns:a16="http://schemas.microsoft.com/office/drawing/2014/main" id="{3E928AB4-5916-4C3D-9183-33F8D2BA29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3420739"/>
              </p:ext>
            </p:extLst>
          </p:nvPr>
        </p:nvGraphicFramePr>
        <p:xfrm>
          <a:off x="6841040" y="3049580"/>
          <a:ext cx="4974457" cy="3187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9" name="Agrupa 15">
            <a:extLst>
              <a:ext uri="{FF2B5EF4-FFF2-40B4-BE49-F238E27FC236}">
                <a16:creationId xmlns:a16="http://schemas.microsoft.com/office/drawing/2014/main" id="{0C8D37AA-E23C-4737-ADB3-0F6DD8303C5B}"/>
              </a:ext>
            </a:extLst>
          </p:cNvPr>
          <p:cNvGrpSpPr/>
          <p:nvPr/>
        </p:nvGrpSpPr>
        <p:grpSpPr>
          <a:xfrm>
            <a:off x="9408366" y="6273344"/>
            <a:ext cx="2160242" cy="252000"/>
            <a:chOff x="5279663" y="6453336"/>
            <a:chExt cx="2117904" cy="252000"/>
          </a:xfrm>
        </p:grpSpPr>
        <p:grpSp>
          <p:nvGrpSpPr>
            <p:cNvPr id="90" name="Agrupa 4">
              <a:extLst>
                <a:ext uri="{FF2B5EF4-FFF2-40B4-BE49-F238E27FC236}">
                  <a16:creationId xmlns:a16="http://schemas.microsoft.com/office/drawing/2014/main" id="{42DDA0F8-28E4-4D12-BDC0-E387CD830BD7}"/>
                </a:ext>
              </a:extLst>
            </p:cNvPr>
            <p:cNvGrpSpPr/>
            <p:nvPr/>
          </p:nvGrpSpPr>
          <p:grpSpPr>
            <a:xfrm>
              <a:off x="5279663" y="6453336"/>
              <a:ext cx="2117904" cy="252000"/>
              <a:chOff x="10532923" y="2857545"/>
              <a:chExt cx="2502536" cy="252000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A583FAE7-6C6E-4724-B05F-57A56F589B85}"/>
                  </a:ext>
                </a:extLst>
              </p:cNvPr>
              <p:cNvSpPr/>
              <p:nvPr/>
            </p:nvSpPr>
            <p:spPr bwMode="gray">
              <a:xfrm>
                <a:off x="10768355" y="2857545"/>
                <a:ext cx="2267104" cy="252000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/>
              </a:ln>
            </p:spPr>
            <p:txBody>
              <a:bodyPr wrap="square" lIns="88900" tIns="88900" rIns="88900" bIns="88900" rtlCol="0" anchor="ctr"/>
              <a:lstStyle/>
              <a:p>
                <a:pPr>
                  <a:lnSpc>
                    <a:spcPct val="106000"/>
                  </a:lnSpc>
                  <a:buFont typeface="Wingdings 2" pitchFamily="18" charset="2"/>
                  <a:buNone/>
                </a:pPr>
                <a:r>
                  <a:rPr lang="ca-ES" sz="700" i="1" dirty="0">
                    <a:latin typeface="Arial" panose="020B0604020202020204" pitchFamily="34" charset="0"/>
                    <a:ea typeface="Open Sans Light" panose="020B0306030504020204" pitchFamily="34" charset="0"/>
                    <a:cs typeface="Arial" panose="020B0604020202020204" pitchFamily="34" charset="0"/>
                  </a:rPr>
                  <a:t>Despesa a càrrec del pressupost de l’Estat</a:t>
                </a:r>
              </a:p>
            </p:txBody>
          </p:sp>
          <p:sp>
            <p:nvSpPr>
              <p:cNvPr id="93" name="Rectangle 79">
                <a:extLst>
                  <a:ext uri="{FF2B5EF4-FFF2-40B4-BE49-F238E27FC236}">
                    <a16:creationId xmlns:a16="http://schemas.microsoft.com/office/drawing/2014/main" id="{60A74EA9-222F-42FD-A69D-E7745F6C13FA}"/>
                  </a:ext>
                </a:extLst>
              </p:cNvPr>
              <p:cNvSpPr/>
              <p:nvPr/>
            </p:nvSpPr>
            <p:spPr bwMode="gray">
              <a:xfrm>
                <a:off x="10532923" y="2874782"/>
                <a:ext cx="2419118" cy="234763"/>
              </a:xfrm>
              <a:prstGeom prst="rect">
                <a:avLst/>
              </a:prstGeom>
              <a:noFill/>
              <a:ln w="9525" algn="ctr">
                <a:solidFill>
                  <a:schemeClr val="bg1">
                    <a:lumMod val="85000"/>
                  </a:schemeClr>
                </a:solidFill>
                <a:prstDash val="dash"/>
                <a:miter lim="800000"/>
                <a:headEnd/>
                <a:tailEnd/>
              </a:ln>
            </p:spPr>
            <p:txBody>
              <a:bodyPr wrap="square" lIns="88900" tIns="88900" rIns="88900" bIns="88900" rtlCol="0" anchor="ctr"/>
              <a:lstStyle/>
              <a:p>
                <a:pPr algn="ctr">
                  <a:lnSpc>
                    <a:spcPct val="106000"/>
                  </a:lnSpc>
                  <a:buFont typeface="Wingdings 2" pitchFamily="18" charset="2"/>
                  <a:buNone/>
                </a:pPr>
                <a:endParaRPr lang="es-ES_tradnl" sz="5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91" name="Imatge 14">
              <a:extLst>
                <a:ext uri="{FF2B5EF4-FFF2-40B4-BE49-F238E27FC236}">
                  <a16:creationId xmlns:a16="http://schemas.microsoft.com/office/drawing/2014/main" id="{D6D8C82D-5454-4779-AEF1-D97DBCE1F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5709" y="6530216"/>
              <a:ext cx="107985" cy="107985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C4B4918-4171-F034-CE0B-329AC1C7DACA}"/>
              </a:ext>
            </a:extLst>
          </p:cNvPr>
          <p:cNvGrpSpPr/>
          <p:nvPr/>
        </p:nvGrpSpPr>
        <p:grpSpPr>
          <a:xfrm>
            <a:off x="4545097" y="1810988"/>
            <a:ext cx="2232000" cy="830439"/>
            <a:chOff x="4638935" y="1829520"/>
            <a:chExt cx="2232000" cy="830439"/>
          </a:xfrm>
        </p:grpSpPr>
        <p:sp>
          <p:nvSpPr>
            <p:cNvPr id="101" name="TextBox 1">
              <a:extLst>
                <a:ext uri="{FF2B5EF4-FFF2-40B4-BE49-F238E27FC236}">
                  <a16:creationId xmlns:a16="http://schemas.microsoft.com/office/drawing/2014/main" id="{FA1B57D7-45EF-424B-8319-4A674DE8262A}"/>
                </a:ext>
              </a:extLst>
            </p:cNvPr>
            <p:cNvSpPr txBox="1"/>
            <p:nvPr/>
          </p:nvSpPr>
          <p:spPr>
            <a:xfrm>
              <a:off x="4638935" y="1829520"/>
              <a:ext cx="2232000" cy="432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spcBef>
                  <a:spcPts val="600"/>
                </a:spcBef>
                <a:buSzPct val="100000"/>
              </a:pPr>
              <a:r>
                <a:rPr lang="es-ES_tradnl" sz="3000" b="1" dirty="0">
                  <a:solidFill>
                    <a:srgbClr val="6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1.626,45 M€</a:t>
              </a:r>
              <a:endParaRPr lang="ca-ES" sz="30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TextBox 5">
              <a:extLst>
                <a:ext uri="{FF2B5EF4-FFF2-40B4-BE49-F238E27FC236}">
                  <a16:creationId xmlns:a16="http://schemas.microsoft.com/office/drawing/2014/main" id="{E91870A1-26A9-4174-9186-904C80262CB4}"/>
                </a:ext>
              </a:extLst>
            </p:cNvPr>
            <p:cNvSpPr txBox="1"/>
            <p:nvPr/>
          </p:nvSpPr>
          <p:spPr>
            <a:xfrm>
              <a:off x="4656935" y="2336794"/>
              <a:ext cx="2196000" cy="3231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600"/>
                </a:spcBef>
                <a:buSzPct val="100000"/>
              </a:pPr>
              <a:r>
                <a:rPr lang="ca-E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Total despesa 2022</a:t>
              </a:r>
              <a:br>
                <a:rPr lang="ca-ES" sz="1100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ca-ES" sz="1000" i="1" dirty="0">
                  <a:latin typeface="Arial" panose="020B0604020202020204" pitchFamily="34" charset="0"/>
                  <a:cs typeface="Arial" panose="020B0604020202020204" pitchFamily="34" charset="0"/>
                </a:rPr>
                <a:t>Prestacions gestionada per la DGPS</a:t>
              </a:r>
              <a:endParaRPr lang="ca-ES" sz="11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385455B-AEB2-FE37-606B-DD3944517E49}"/>
              </a:ext>
            </a:extLst>
          </p:cNvPr>
          <p:cNvGrpSpPr/>
          <p:nvPr/>
        </p:nvGrpSpPr>
        <p:grpSpPr>
          <a:xfrm>
            <a:off x="7605488" y="2006551"/>
            <a:ext cx="3963117" cy="430888"/>
            <a:chOff x="7605488" y="1669845"/>
            <a:chExt cx="3963117" cy="178482"/>
          </a:xfrm>
        </p:grpSpPr>
        <p:sp>
          <p:nvSpPr>
            <p:cNvPr id="108" name="TextBox 1">
              <a:extLst>
                <a:ext uri="{FF2B5EF4-FFF2-40B4-BE49-F238E27FC236}">
                  <a16:creationId xmlns:a16="http://schemas.microsoft.com/office/drawing/2014/main" id="{90952D3C-B111-4172-A378-548519034749}"/>
                </a:ext>
              </a:extLst>
            </p:cNvPr>
            <p:cNvSpPr txBox="1"/>
            <p:nvPr/>
          </p:nvSpPr>
          <p:spPr>
            <a:xfrm>
              <a:off x="7605488" y="1669845"/>
              <a:ext cx="1181895" cy="17848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ts val="600"/>
                </a:spcBef>
                <a:buSzPct val="100000"/>
              </a:pPr>
              <a:r>
                <a:rPr lang="es-ES_tradnl" sz="2800" b="1" dirty="0">
                  <a:solidFill>
                    <a:srgbClr val="600000"/>
                  </a:solidFill>
                  <a:latin typeface="Arial extrabold"/>
                  <a:cs typeface="Arial" panose="020B0604020202020204" pitchFamily="34" charset="0"/>
                </a:rPr>
                <a:t>74,7 % </a:t>
              </a:r>
              <a:endParaRPr lang="ca-ES" sz="2800" b="1" dirty="0">
                <a:solidFill>
                  <a:srgbClr val="600000"/>
                </a:solidFill>
                <a:latin typeface="Arial extrabold"/>
                <a:cs typeface="Arial" panose="020B0604020202020204" pitchFamily="34" charset="0"/>
              </a:endParaRPr>
            </a:p>
          </p:txBody>
        </p:sp>
        <p:sp>
          <p:nvSpPr>
            <p:cNvPr id="109" name="TextBox 5">
              <a:extLst>
                <a:ext uri="{FF2B5EF4-FFF2-40B4-BE49-F238E27FC236}">
                  <a16:creationId xmlns:a16="http://schemas.microsoft.com/office/drawing/2014/main" id="{6D5C8AF6-54C0-47D5-97C3-30EEC5438E25}"/>
                </a:ext>
              </a:extLst>
            </p:cNvPr>
            <p:cNvSpPr txBox="1"/>
            <p:nvPr/>
          </p:nvSpPr>
          <p:spPr>
            <a:xfrm>
              <a:off x="8922610" y="1685235"/>
              <a:ext cx="2645995" cy="1529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600"/>
                </a:spcBef>
                <a:buSzPct val="100000"/>
              </a:pP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 la despesa a càrrec del pressupost de la Generalitat (1.215 M€)</a:t>
              </a:r>
              <a:endParaRPr lang="ca-E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1" name="Left Brace 110">
            <a:extLst>
              <a:ext uri="{FF2B5EF4-FFF2-40B4-BE49-F238E27FC236}">
                <a16:creationId xmlns:a16="http://schemas.microsoft.com/office/drawing/2014/main" id="{75345647-7D90-4574-81FD-1CDA847D83B2}"/>
              </a:ext>
            </a:extLst>
          </p:cNvPr>
          <p:cNvSpPr/>
          <p:nvPr/>
        </p:nvSpPr>
        <p:spPr>
          <a:xfrm rot="5400000">
            <a:off x="4851069" y="3241900"/>
            <a:ext cx="113597" cy="936104"/>
          </a:xfrm>
          <a:prstGeom prst="leftBrac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5">
            <a:extLst>
              <a:ext uri="{FF2B5EF4-FFF2-40B4-BE49-F238E27FC236}">
                <a16:creationId xmlns:a16="http://schemas.microsoft.com/office/drawing/2014/main" id="{E2238E1B-75EC-4007-A1DA-994A1BB35EC3}"/>
              </a:ext>
            </a:extLst>
          </p:cNvPr>
          <p:cNvSpPr txBox="1"/>
          <p:nvPr/>
        </p:nvSpPr>
        <p:spPr>
          <a:xfrm>
            <a:off x="4672275" y="3442956"/>
            <a:ext cx="471184" cy="187285"/>
          </a:xfrm>
          <a:prstGeom prst="roundRect">
            <a:avLst/>
          </a:prstGeom>
          <a:solidFill>
            <a:schemeClr val="accent1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es-ES" sz="11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RGC</a:t>
            </a:r>
            <a:endParaRPr lang="ca-ES" sz="11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748C263-B106-17C7-B751-6974854C69FA}"/>
              </a:ext>
            </a:extLst>
          </p:cNvPr>
          <p:cNvGrpSpPr/>
          <p:nvPr/>
        </p:nvGrpSpPr>
        <p:grpSpPr>
          <a:xfrm>
            <a:off x="473473" y="1810988"/>
            <a:ext cx="1800200" cy="676551"/>
            <a:chOff x="539462" y="1829520"/>
            <a:chExt cx="1800200" cy="676551"/>
          </a:xfrm>
        </p:grpSpPr>
        <p:sp>
          <p:nvSpPr>
            <p:cNvPr id="96" name="TextBox 5">
              <a:extLst>
                <a:ext uri="{FF2B5EF4-FFF2-40B4-BE49-F238E27FC236}">
                  <a16:creationId xmlns:a16="http://schemas.microsoft.com/office/drawing/2014/main" id="{97D6EA0F-A4B5-40C3-AB14-16DB4801152F}"/>
                </a:ext>
              </a:extLst>
            </p:cNvPr>
            <p:cNvSpPr txBox="1"/>
            <p:nvPr/>
          </p:nvSpPr>
          <p:spPr>
            <a:xfrm>
              <a:off x="541664" y="2336794"/>
              <a:ext cx="1795797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600"/>
                </a:spcBef>
                <a:buSzPct val="100000"/>
              </a:pPr>
              <a:r>
                <a:rPr lang="ca-E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Total beneficiaris 2022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258BE57-F6C1-2655-54EB-143C870405A8}"/>
                </a:ext>
              </a:extLst>
            </p:cNvPr>
            <p:cNvSpPr txBox="1"/>
            <p:nvPr/>
          </p:nvSpPr>
          <p:spPr>
            <a:xfrm>
              <a:off x="539462" y="1829520"/>
              <a:ext cx="1800200" cy="4320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ES_tradnl" sz="3000" b="1" dirty="0">
                  <a:solidFill>
                    <a:srgbClr val="6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603.513</a:t>
              </a:r>
              <a:endParaRPr lang="es-ES" sz="30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C785A3C-67B6-BDAE-9166-1D8921221D3A}"/>
              </a:ext>
            </a:extLst>
          </p:cNvPr>
          <p:cNvGrpSpPr/>
          <p:nvPr/>
        </p:nvGrpSpPr>
        <p:grpSpPr>
          <a:xfrm>
            <a:off x="2440592" y="1810988"/>
            <a:ext cx="1795596" cy="676474"/>
            <a:chOff x="2574948" y="1829520"/>
            <a:chExt cx="1795596" cy="676474"/>
          </a:xfrm>
        </p:grpSpPr>
        <p:sp>
          <p:nvSpPr>
            <p:cNvPr id="99" name="TextBox 5">
              <a:extLst>
                <a:ext uri="{FF2B5EF4-FFF2-40B4-BE49-F238E27FC236}">
                  <a16:creationId xmlns:a16="http://schemas.microsoft.com/office/drawing/2014/main" id="{15CC6C16-A243-413D-96E8-585C3B53F882}"/>
                </a:ext>
              </a:extLst>
            </p:cNvPr>
            <p:cNvSpPr txBox="1"/>
            <p:nvPr/>
          </p:nvSpPr>
          <p:spPr>
            <a:xfrm>
              <a:off x="2574948" y="2336794"/>
              <a:ext cx="1795596" cy="1692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spcBef>
                  <a:spcPts val="600"/>
                </a:spcBef>
                <a:buSzPct val="100000"/>
              </a:pPr>
              <a:r>
                <a:rPr lang="ca-E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Total prestacions 2022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8BC3221-83D3-8C04-564B-E6561942E157}"/>
                </a:ext>
              </a:extLst>
            </p:cNvPr>
            <p:cNvSpPr txBox="1"/>
            <p:nvPr/>
          </p:nvSpPr>
          <p:spPr>
            <a:xfrm>
              <a:off x="3094431" y="1829520"/>
              <a:ext cx="756630" cy="4320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ES_tradnl" sz="3000" b="1" dirty="0">
                  <a:solidFill>
                    <a:srgbClr val="6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27</a:t>
              </a:r>
              <a:endParaRPr lang="es-ES" sz="3000" b="1" dirty="0">
                <a:solidFill>
                  <a:srgbClr val="6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D765D10-58EC-DC83-BB63-498F20B2ED49}"/>
              </a:ext>
            </a:extLst>
          </p:cNvPr>
          <p:cNvCxnSpPr>
            <a:cxnSpLocks/>
          </p:cNvCxnSpPr>
          <p:nvPr/>
        </p:nvCxnSpPr>
        <p:spPr>
          <a:xfrm>
            <a:off x="6960096" y="1753998"/>
            <a:ext cx="0" cy="936000"/>
          </a:xfrm>
          <a:prstGeom prst="line">
            <a:avLst/>
          </a:prstGeom>
          <a:ln w="28575">
            <a:solidFill>
              <a:srgbClr val="E7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14D9690-0B77-E38C-51F2-3D2B07401FEB}"/>
              </a:ext>
            </a:extLst>
          </p:cNvPr>
          <p:cNvCxnSpPr>
            <a:cxnSpLocks/>
          </p:cNvCxnSpPr>
          <p:nvPr/>
        </p:nvCxnSpPr>
        <p:spPr>
          <a:xfrm rot="16200000">
            <a:off x="7212096" y="1969998"/>
            <a:ext cx="0" cy="504000"/>
          </a:xfrm>
          <a:prstGeom prst="line">
            <a:avLst/>
          </a:prstGeom>
          <a:ln w="28575">
            <a:solidFill>
              <a:srgbClr val="E7D9D9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1BDAFE0-8920-7A68-609F-E499B81F10EB}"/>
              </a:ext>
            </a:extLst>
          </p:cNvPr>
          <p:cNvSpPr txBox="1"/>
          <p:nvPr/>
        </p:nvSpPr>
        <p:spPr>
          <a:xfrm>
            <a:off x="1496027" y="3027743"/>
            <a:ext cx="3910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lang="ca-ES" sz="1200" b="1" i="0" u="none" strike="noStrike" kern="1200" spc="200" baseline="0">
                <a:solidFill>
                  <a:srgbClr val="C00000">
                    <a:lumMod val="50000"/>
                  </a:srgbClr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defRPr>
            </a:pPr>
            <a:r>
              <a:rPr lang="ca-ES" sz="1200" b="1" i="0" u="none" strike="noStrike" kern="1200" spc="200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Beneficiaris i prestacions per àmbit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739912-DC15-0A39-2FCA-8E015C958086}"/>
              </a:ext>
            </a:extLst>
          </p:cNvPr>
          <p:cNvSpPr txBox="1"/>
          <p:nvPr/>
        </p:nvSpPr>
        <p:spPr>
          <a:xfrm>
            <a:off x="7373004" y="3027743"/>
            <a:ext cx="3910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lang="ca-ES" sz="1200" b="1" i="0" u="none" strike="noStrike" kern="1200" spc="200" baseline="0">
                <a:solidFill>
                  <a:srgbClr val="C00000">
                    <a:lumMod val="50000"/>
                  </a:srgbClr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defRPr>
            </a:pPr>
            <a:r>
              <a:rPr lang="ca-ES" sz="1200" b="1" i="0" u="none" strike="noStrike" kern="1200" spc="200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Despesa gestionada per la DGPS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4806DC64-7027-1418-0D8D-25D66BB4170E}"/>
              </a:ext>
            </a:extLst>
          </p:cNvPr>
          <p:cNvSpPr txBox="1"/>
          <p:nvPr/>
        </p:nvSpPr>
        <p:spPr>
          <a:xfrm>
            <a:off x="8718255" y="4161990"/>
            <a:ext cx="471184" cy="187285"/>
          </a:xfrm>
          <a:prstGeom prst="roundRect">
            <a:avLst/>
          </a:prstGeom>
          <a:solidFill>
            <a:schemeClr val="accent1"/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es-ES" sz="11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RGC</a:t>
            </a:r>
            <a:endParaRPr lang="ca-ES" sz="11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72681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94F9-546C-45B1-AFFE-55AB2014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000" dirty="0">
                <a:solidFill>
                  <a:schemeClr val="bg1"/>
                </a:solidFill>
                <a:latin typeface="Arial" panose="020B0604020202020204" pitchFamily="34" charset="0"/>
              </a:rPr>
              <a:t>01 | </a:t>
            </a:r>
            <a:r>
              <a:rPr lang="ca-ES" sz="20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Introducció a la Direcció General de Prestacions Socials</a:t>
            </a:r>
          </a:p>
        </p:txBody>
      </p:sp>
      <p:sp>
        <p:nvSpPr>
          <p:cNvPr id="66" name="Slide Number Placeholder 3">
            <a:extLst>
              <a:ext uri="{FF2B5EF4-FFF2-40B4-BE49-F238E27FC236}">
                <a16:creationId xmlns:a16="http://schemas.microsoft.com/office/drawing/2014/main" id="{27980C19-E0C7-4AE2-896B-BC32A93AE6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83679" y="6351588"/>
            <a:ext cx="320983" cy="365125"/>
          </a:xfrm>
        </p:spPr>
        <p:txBody>
          <a:bodyPr/>
          <a:lstStyle/>
          <a:p>
            <a:pPr>
              <a:defRPr/>
            </a:pPr>
            <a:fld id="{36F4A1EC-13E4-4E12-8392-FCA503018D6C}" type="slidenum">
              <a:rPr lang="ca-ES" altLang="ca-ES" sz="10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ca-ES" alt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50A4912-7A3F-BE92-4DF7-37E3796B9DCB}"/>
              </a:ext>
            </a:extLst>
          </p:cNvPr>
          <p:cNvGrpSpPr/>
          <p:nvPr/>
        </p:nvGrpSpPr>
        <p:grpSpPr>
          <a:xfrm>
            <a:off x="0" y="1057119"/>
            <a:ext cx="2959223" cy="360000"/>
            <a:chOff x="0" y="1006653"/>
            <a:chExt cx="3033451" cy="360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C297FFA-61D7-0F46-60E1-1866C37BBF22}"/>
                </a:ext>
              </a:extLst>
            </p:cNvPr>
            <p:cNvSpPr/>
            <p:nvPr/>
          </p:nvSpPr>
          <p:spPr>
            <a:xfrm>
              <a:off x="0" y="1006653"/>
              <a:ext cx="2853451" cy="360000"/>
            </a:xfrm>
            <a:prstGeom prst="rect">
              <a:avLst/>
            </a:prstGeom>
            <a:solidFill>
              <a:srgbClr val="7400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marL="531813" marR="0" lvl="0" indent="0" algn="l" defTabSz="714403" rtl="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a-ES" sz="1400" b="1" dirty="0">
                  <a:solidFill>
                    <a:srgbClr val="FFFFFF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Eixos de treball</a:t>
              </a:r>
              <a:endParaRPr kumimoji="0" lang="ca-ES" sz="14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568B2FD-5A24-B274-1A38-0DACA69AFDFA}"/>
                </a:ext>
              </a:extLst>
            </p:cNvPr>
            <p:cNvSpPr/>
            <p:nvPr/>
          </p:nvSpPr>
          <p:spPr>
            <a:xfrm>
              <a:off x="2673451" y="1006653"/>
              <a:ext cx="360000" cy="360000"/>
            </a:xfrm>
            <a:prstGeom prst="ellipse">
              <a:avLst/>
            </a:prstGeom>
            <a:solidFill>
              <a:srgbClr val="740000"/>
            </a:solidFill>
          </p:spPr>
          <p:txBody>
            <a:bodyPr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1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Open Sans" panose="020B0606030504020204" pitchFamily="34" charset="0"/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55903DE6-7F83-9341-61F8-05E2CCD0FB1E}"/>
              </a:ext>
            </a:extLst>
          </p:cNvPr>
          <p:cNvSpPr/>
          <p:nvPr/>
        </p:nvSpPr>
        <p:spPr>
          <a:xfrm>
            <a:off x="131037" y="6356713"/>
            <a:ext cx="2317750" cy="360000"/>
          </a:xfrm>
          <a:prstGeom prst="rect">
            <a:avLst/>
          </a:prstGeom>
          <a:solidFill>
            <a:srgbClr val="320000"/>
          </a:solidFill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Open Sans" panose="020B0606030504020204" pitchFamily="34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25A1516A-017C-7779-97B9-F93E60DFB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6417666"/>
            <a:ext cx="2005148" cy="26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7E804B70-625F-4FDD-80E2-0E2F61795260}"/>
              </a:ext>
            </a:extLst>
          </p:cNvPr>
          <p:cNvGrpSpPr/>
          <p:nvPr/>
        </p:nvGrpSpPr>
        <p:grpSpPr>
          <a:xfrm>
            <a:off x="796397" y="2169664"/>
            <a:ext cx="10599207" cy="3275560"/>
            <a:chOff x="930480" y="1837383"/>
            <a:chExt cx="10599207" cy="3275560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3608EC39-A38E-CC3C-9FD5-3F757C5E2AA0}"/>
                </a:ext>
              </a:extLst>
            </p:cNvPr>
            <p:cNvGrpSpPr/>
            <p:nvPr/>
          </p:nvGrpSpPr>
          <p:grpSpPr>
            <a:xfrm>
              <a:off x="8722472" y="1837383"/>
              <a:ext cx="2807215" cy="3275560"/>
              <a:chOff x="8722472" y="1837383"/>
              <a:chExt cx="2807215" cy="3275560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3F0EFA3-0630-650E-C4D6-D3825CBE33C1}"/>
                  </a:ext>
                </a:extLst>
              </p:cNvPr>
              <p:cNvSpPr txBox="1"/>
              <p:nvPr/>
            </p:nvSpPr>
            <p:spPr bwMode="gray">
              <a:xfrm>
                <a:off x="8734265" y="2916943"/>
                <a:ext cx="2783628" cy="2196000"/>
              </a:xfrm>
              <a:prstGeom prst="rect">
                <a:avLst/>
              </a:prstGeom>
            </p:spPr>
            <p:txBody>
              <a:bodyPr wrap="square" lIns="0" rIns="0" rtlCol="0" anchor="t" anchorCtr="0">
                <a:noAutofit/>
              </a:bodyPr>
              <a:lstStyle/>
              <a:p>
                <a:pPr algn="l"/>
                <a:r>
                  <a:rPr lang="ca-ES" b="1" spc="300" dirty="0">
                    <a:solidFill>
                      <a:schemeClr val="bg1"/>
                    </a:solidFill>
                    <a:latin typeface="Arial" panose="020B0604020202020204" pitchFamily="34" charset="0"/>
                    <a:ea typeface="Open Sans" panose="020B0606030504020204" pitchFamily="34" charset="0"/>
                    <a:cs typeface="Arial" panose="020B0604020202020204" pitchFamily="34" charset="0"/>
                  </a:rPr>
                  <a:t>AVALUACIÓ I IMPACTE</a:t>
                </a:r>
                <a:endParaRPr lang="ca-ES" sz="1050" spc="300" dirty="0">
                  <a:solidFill>
                    <a:schemeClr val="bg1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A84537D-AC06-948B-9E8C-52FD9E6E5B7F}"/>
                  </a:ext>
                </a:extLst>
              </p:cNvPr>
              <p:cNvSpPr txBox="1"/>
              <p:nvPr/>
            </p:nvSpPr>
            <p:spPr bwMode="gray">
              <a:xfrm>
                <a:off x="8722472" y="3825872"/>
                <a:ext cx="2807215" cy="414912"/>
              </a:xfrm>
              <a:prstGeom prst="rect">
                <a:avLst/>
              </a:prstGeom>
            </p:spPr>
            <p:txBody>
              <a:bodyPr wrap="square" lIns="0" rIns="0" rtlCol="0" anchor="t" anchorCtr="0">
                <a:noAutofit/>
              </a:bodyPr>
              <a:lstStyle/>
              <a:p>
                <a:pPr algn="l"/>
                <a:r>
                  <a:rPr lang="ca-ES" sz="1400" i="1" dirty="0">
                    <a:solidFill>
                      <a:schemeClr val="bg1"/>
                    </a:solidFill>
                    <a:latin typeface="Arial" panose="020B0604020202020204" pitchFamily="34" charset="0"/>
                    <a:ea typeface="Open Sans" panose="020B0606030504020204" pitchFamily="34" charset="0"/>
                    <a:cs typeface="Arial" panose="020B0604020202020204" pitchFamily="34" charset="0"/>
                  </a:rPr>
                  <a:t>Recolzar la presa de decisions i millores basades en dades i informes d’avaluació.</a:t>
                </a:r>
                <a:endParaRPr lang="ca-ES" sz="1400" i="1" dirty="0">
                  <a:solidFill>
                    <a:schemeClr val="bg1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2FF89350-DEC3-3AE8-2BAD-F617E3C8ED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739658" y="2780928"/>
                <a:ext cx="2772842" cy="0"/>
              </a:xfrm>
              <a:prstGeom prst="line">
                <a:avLst/>
              </a:prstGeom>
              <a:ln w="28575">
                <a:solidFill>
                  <a:srgbClr val="B71C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Google Shape;2689;p56">
                <a:extLst>
                  <a:ext uri="{FF2B5EF4-FFF2-40B4-BE49-F238E27FC236}">
                    <a16:creationId xmlns:a16="http://schemas.microsoft.com/office/drawing/2014/main" id="{8575C6C2-AE23-F163-98F2-E0815BE5F86D}"/>
                  </a:ext>
                </a:extLst>
              </p:cNvPr>
              <p:cNvSpPr/>
              <p:nvPr/>
            </p:nvSpPr>
            <p:spPr>
              <a:xfrm>
                <a:off x="9769685" y="1837383"/>
                <a:ext cx="712788" cy="695823"/>
              </a:xfrm>
              <a:custGeom>
                <a:avLst/>
                <a:gdLst/>
                <a:ahLst/>
                <a:cxnLst/>
                <a:rect l="l" t="t" r="r" b="b"/>
                <a:pathLst>
                  <a:path w="233926" h="209524" extrusionOk="0">
                    <a:moveTo>
                      <a:pt x="118223" y="1"/>
                    </a:moveTo>
                    <a:cubicBezTo>
                      <a:pt x="107099" y="1"/>
                      <a:pt x="95949" y="2632"/>
                      <a:pt x="86083" y="7891"/>
                    </a:cubicBezTo>
                    <a:cubicBezTo>
                      <a:pt x="63635" y="19858"/>
                      <a:pt x="56033" y="46002"/>
                      <a:pt x="37858" y="62911"/>
                    </a:cubicBezTo>
                    <a:cubicBezTo>
                      <a:pt x="9696" y="89111"/>
                      <a:pt x="1" y="118587"/>
                      <a:pt x="12927" y="144319"/>
                    </a:cubicBezTo>
                    <a:cubicBezTo>
                      <a:pt x="22306" y="162989"/>
                      <a:pt x="46961" y="174435"/>
                      <a:pt x="65249" y="181490"/>
                    </a:cubicBezTo>
                    <a:cubicBezTo>
                      <a:pt x="87963" y="190254"/>
                      <a:pt x="110785" y="207198"/>
                      <a:pt x="135420" y="209317"/>
                    </a:cubicBezTo>
                    <a:cubicBezTo>
                      <a:pt x="137024" y="209456"/>
                      <a:pt x="138630" y="209524"/>
                      <a:pt x="140231" y="209524"/>
                    </a:cubicBezTo>
                    <a:cubicBezTo>
                      <a:pt x="159580" y="209524"/>
                      <a:pt x="178326" y="199534"/>
                      <a:pt x="187439" y="181749"/>
                    </a:cubicBezTo>
                    <a:cubicBezTo>
                      <a:pt x="193042" y="170814"/>
                      <a:pt x="203248" y="163736"/>
                      <a:pt x="211691" y="155264"/>
                    </a:cubicBezTo>
                    <a:cubicBezTo>
                      <a:pt x="233925" y="132951"/>
                      <a:pt x="233159" y="90453"/>
                      <a:pt x="213064" y="67059"/>
                    </a:cubicBezTo>
                    <a:cubicBezTo>
                      <a:pt x="210924" y="64567"/>
                      <a:pt x="208511" y="62393"/>
                      <a:pt x="205989" y="60345"/>
                    </a:cubicBezTo>
                    <a:cubicBezTo>
                      <a:pt x="202547" y="57549"/>
                      <a:pt x="198904" y="54988"/>
                      <a:pt x="195475" y="52174"/>
                    </a:cubicBezTo>
                    <a:cubicBezTo>
                      <a:pt x="179282" y="38889"/>
                      <a:pt x="170061" y="19216"/>
                      <a:pt x="151528" y="8631"/>
                    </a:cubicBezTo>
                    <a:cubicBezTo>
                      <a:pt x="141454" y="2876"/>
                      <a:pt x="129853" y="1"/>
                      <a:pt x="118223" y="1"/>
                    </a:cubicBezTo>
                    <a:close/>
                  </a:path>
                </a:pathLst>
              </a:custGeom>
              <a:solidFill>
                <a:srgbClr val="704D4D"/>
              </a:solidFill>
              <a:ln>
                <a:noFill/>
              </a:ln>
            </p:spPr>
            <p:txBody>
              <a:bodyPr spcFirstLastPara="1" wrap="square" lIns="134372" tIns="134372" rIns="134372" bIns="134372" anchor="ctr" anchorCtr="0">
                <a:noAutofit/>
              </a:bodyPr>
              <a:lstStyle/>
              <a:p>
                <a:pPr defTabSz="1343985">
                  <a:buClr>
                    <a:srgbClr val="000000"/>
                  </a:buClr>
                </a:pPr>
                <a:endParaRPr sz="2058" ker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70" name="Graphic 4">
                <a:extLst>
                  <a:ext uri="{FF2B5EF4-FFF2-40B4-BE49-F238E27FC236}">
                    <a16:creationId xmlns:a16="http://schemas.microsoft.com/office/drawing/2014/main" id="{C1848669-443F-8D77-AA51-CDC18BEAFB1F}"/>
                  </a:ext>
                </a:extLst>
              </p:cNvPr>
              <p:cNvSpPr/>
              <p:nvPr/>
            </p:nvSpPr>
            <p:spPr>
              <a:xfrm>
                <a:off x="10126079" y="2103655"/>
                <a:ext cx="480953" cy="449780"/>
              </a:xfrm>
              <a:custGeom>
                <a:avLst/>
                <a:gdLst>
                  <a:gd name="connsiteX0" fmla="*/ 181869 w 210235"/>
                  <a:gd name="connsiteY0" fmla="*/ 32558 h 209394"/>
                  <a:gd name="connsiteX1" fmla="*/ 181869 w 210235"/>
                  <a:gd name="connsiteY1" fmla="*/ 32558 h 209394"/>
                  <a:gd name="connsiteX2" fmla="*/ 181230 w 210235"/>
                  <a:gd name="connsiteY2" fmla="*/ 31282 h 209394"/>
                  <a:gd name="connsiteX3" fmla="*/ 180590 w 210235"/>
                  <a:gd name="connsiteY3" fmla="*/ 30005 h 209394"/>
                  <a:gd name="connsiteX4" fmla="*/ 179951 w 210235"/>
                  <a:gd name="connsiteY4" fmla="*/ 29366 h 209394"/>
                  <a:gd name="connsiteX5" fmla="*/ 178674 w 210235"/>
                  <a:gd name="connsiteY5" fmla="*/ 28728 h 209394"/>
                  <a:gd name="connsiteX6" fmla="*/ 178035 w 210235"/>
                  <a:gd name="connsiteY6" fmla="*/ 28728 h 209394"/>
                  <a:gd name="connsiteX7" fmla="*/ 176117 w 210235"/>
                  <a:gd name="connsiteY7" fmla="*/ 28090 h 209394"/>
                  <a:gd name="connsiteX8" fmla="*/ 112218 w 210235"/>
                  <a:gd name="connsiteY8" fmla="*/ 28090 h 209394"/>
                  <a:gd name="connsiteX9" fmla="*/ 112218 w 210235"/>
                  <a:gd name="connsiteY9" fmla="*/ 6384 h 209394"/>
                  <a:gd name="connsiteX10" fmla="*/ 105828 w 210235"/>
                  <a:gd name="connsiteY10" fmla="*/ 0 h 209394"/>
                  <a:gd name="connsiteX11" fmla="*/ 99438 w 210235"/>
                  <a:gd name="connsiteY11" fmla="*/ 6384 h 209394"/>
                  <a:gd name="connsiteX12" fmla="*/ 99438 w 210235"/>
                  <a:gd name="connsiteY12" fmla="*/ 28090 h 209394"/>
                  <a:gd name="connsiteX13" fmla="*/ 41929 w 210235"/>
                  <a:gd name="connsiteY13" fmla="*/ 28090 h 209394"/>
                  <a:gd name="connsiteX14" fmla="*/ 41290 w 210235"/>
                  <a:gd name="connsiteY14" fmla="*/ 28090 h 209394"/>
                  <a:gd name="connsiteX15" fmla="*/ 39373 w 210235"/>
                  <a:gd name="connsiteY15" fmla="*/ 28728 h 209394"/>
                  <a:gd name="connsiteX16" fmla="*/ 38734 w 210235"/>
                  <a:gd name="connsiteY16" fmla="*/ 29366 h 209394"/>
                  <a:gd name="connsiteX17" fmla="*/ 37456 w 210235"/>
                  <a:gd name="connsiteY17" fmla="*/ 30005 h 209394"/>
                  <a:gd name="connsiteX18" fmla="*/ 36817 w 210235"/>
                  <a:gd name="connsiteY18" fmla="*/ 30643 h 209394"/>
                  <a:gd name="connsiteX19" fmla="*/ 36178 w 210235"/>
                  <a:gd name="connsiteY19" fmla="*/ 31920 h 209394"/>
                  <a:gd name="connsiteX20" fmla="*/ 35539 w 210235"/>
                  <a:gd name="connsiteY20" fmla="*/ 32558 h 209394"/>
                  <a:gd name="connsiteX21" fmla="*/ 35539 w 210235"/>
                  <a:gd name="connsiteY21" fmla="*/ 33197 h 209394"/>
                  <a:gd name="connsiteX22" fmla="*/ 394 w 210235"/>
                  <a:gd name="connsiteY22" fmla="*/ 145555 h 209394"/>
                  <a:gd name="connsiteX23" fmla="*/ 4867 w 210235"/>
                  <a:gd name="connsiteY23" fmla="*/ 153216 h 209394"/>
                  <a:gd name="connsiteX24" fmla="*/ 6784 w 210235"/>
                  <a:gd name="connsiteY24" fmla="*/ 153216 h 209394"/>
                  <a:gd name="connsiteX25" fmla="*/ 70045 w 210235"/>
                  <a:gd name="connsiteY25" fmla="*/ 153216 h 209394"/>
                  <a:gd name="connsiteX26" fmla="*/ 75156 w 210235"/>
                  <a:gd name="connsiteY26" fmla="*/ 150662 h 209394"/>
                  <a:gd name="connsiteX27" fmla="*/ 76435 w 210235"/>
                  <a:gd name="connsiteY27" fmla="*/ 144916 h 209394"/>
                  <a:gd name="connsiteX28" fmla="*/ 50236 w 210235"/>
                  <a:gd name="connsiteY28" fmla="*/ 40219 h 209394"/>
                  <a:gd name="connsiteX29" fmla="*/ 98799 w 210235"/>
                  <a:gd name="connsiteY29" fmla="*/ 40219 h 209394"/>
                  <a:gd name="connsiteX30" fmla="*/ 98799 w 210235"/>
                  <a:gd name="connsiteY30" fmla="*/ 196627 h 209394"/>
                  <a:gd name="connsiteX31" fmla="*/ 63016 w 210235"/>
                  <a:gd name="connsiteY31" fmla="*/ 196627 h 209394"/>
                  <a:gd name="connsiteX32" fmla="*/ 56626 w 210235"/>
                  <a:gd name="connsiteY32" fmla="*/ 203011 h 209394"/>
                  <a:gd name="connsiteX33" fmla="*/ 63016 w 210235"/>
                  <a:gd name="connsiteY33" fmla="*/ 209395 h 209394"/>
                  <a:gd name="connsiteX34" fmla="*/ 147363 w 210235"/>
                  <a:gd name="connsiteY34" fmla="*/ 209395 h 209394"/>
                  <a:gd name="connsiteX35" fmla="*/ 153753 w 210235"/>
                  <a:gd name="connsiteY35" fmla="*/ 203011 h 209394"/>
                  <a:gd name="connsiteX36" fmla="*/ 147363 w 210235"/>
                  <a:gd name="connsiteY36" fmla="*/ 196627 h 209394"/>
                  <a:gd name="connsiteX37" fmla="*/ 111579 w 210235"/>
                  <a:gd name="connsiteY37" fmla="*/ 196627 h 209394"/>
                  <a:gd name="connsiteX38" fmla="*/ 111579 w 210235"/>
                  <a:gd name="connsiteY38" fmla="*/ 40219 h 209394"/>
                  <a:gd name="connsiteX39" fmla="*/ 166533 w 210235"/>
                  <a:gd name="connsiteY39" fmla="*/ 40219 h 209394"/>
                  <a:gd name="connsiteX40" fmla="*/ 133944 w 210235"/>
                  <a:gd name="connsiteY40" fmla="*/ 144278 h 209394"/>
                  <a:gd name="connsiteX41" fmla="*/ 138417 w 210235"/>
                  <a:gd name="connsiteY41" fmla="*/ 151939 h 209394"/>
                  <a:gd name="connsiteX42" fmla="*/ 140334 w 210235"/>
                  <a:gd name="connsiteY42" fmla="*/ 151939 h 209394"/>
                  <a:gd name="connsiteX43" fmla="*/ 203595 w 210235"/>
                  <a:gd name="connsiteY43" fmla="*/ 151939 h 209394"/>
                  <a:gd name="connsiteX44" fmla="*/ 208706 w 210235"/>
                  <a:gd name="connsiteY44" fmla="*/ 149385 h 209394"/>
                  <a:gd name="connsiteX45" fmla="*/ 209984 w 210235"/>
                  <a:gd name="connsiteY45" fmla="*/ 143640 h 209394"/>
                  <a:gd name="connsiteX46" fmla="*/ 181869 w 210235"/>
                  <a:gd name="connsiteY46" fmla="*/ 32558 h 209394"/>
                  <a:gd name="connsiteX47" fmla="*/ 62376 w 210235"/>
                  <a:gd name="connsiteY47" fmla="*/ 139809 h 209394"/>
                  <a:gd name="connsiteX48" fmla="*/ 15730 w 210235"/>
                  <a:gd name="connsiteY48" fmla="*/ 139809 h 209394"/>
                  <a:gd name="connsiteX49" fmla="*/ 41290 w 210235"/>
                  <a:gd name="connsiteY49" fmla="*/ 57456 h 209394"/>
                  <a:gd name="connsiteX50" fmla="*/ 62376 w 210235"/>
                  <a:gd name="connsiteY50" fmla="*/ 139809 h 209394"/>
                  <a:gd name="connsiteX51" fmla="*/ 149280 w 210235"/>
                  <a:gd name="connsiteY51" fmla="*/ 139809 h 209394"/>
                  <a:gd name="connsiteX52" fmla="*/ 174840 w 210235"/>
                  <a:gd name="connsiteY52" fmla="*/ 57456 h 209394"/>
                  <a:gd name="connsiteX53" fmla="*/ 195287 w 210235"/>
                  <a:gd name="connsiteY53" fmla="*/ 139809 h 209394"/>
                  <a:gd name="connsiteX54" fmla="*/ 149280 w 210235"/>
                  <a:gd name="connsiteY54" fmla="*/ 139809 h 209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210235" h="209394">
                    <a:moveTo>
                      <a:pt x="181869" y="32558"/>
                    </a:moveTo>
                    <a:cubicBezTo>
                      <a:pt x="181869" y="32558"/>
                      <a:pt x="181869" y="31920"/>
                      <a:pt x="181869" y="32558"/>
                    </a:cubicBezTo>
                    <a:lnTo>
                      <a:pt x="181230" y="31282"/>
                    </a:lnTo>
                    <a:cubicBezTo>
                      <a:pt x="181230" y="30643"/>
                      <a:pt x="180590" y="30643"/>
                      <a:pt x="180590" y="30005"/>
                    </a:cubicBezTo>
                    <a:lnTo>
                      <a:pt x="179951" y="29366"/>
                    </a:lnTo>
                    <a:cubicBezTo>
                      <a:pt x="179312" y="28728"/>
                      <a:pt x="179312" y="28728"/>
                      <a:pt x="178674" y="28728"/>
                    </a:cubicBezTo>
                    <a:cubicBezTo>
                      <a:pt x="178674" y="28728"/>
                      <a:pt x="178035" y="28728"/>
                      <a:pt x="178035" y="28728"/>
                    </a:cubicBezTo>
                    <a:cubicBezTo>
                      <a:pt x="177395" y="28728"/>
                      <a:pt x="176756" y="28090"/>
                      <a:pt x="176117" y="28090"/>
                    </a:cubicBezTo>
                    <a:lnTo>
                      <a:pt x="112218" y="28090"/>
                    </a:lnTo>
                    <a:lnTo>
                      <a:pt x="112218" y="6384"/>
                    </a:lnTo>
                    <a:cubicBezTo>
                      <a:pt x="112218" y="2554"/>
                      <a:pt x="109662" y="0"/>
                      <a:pt x="105828" y="0"/>
                    </a:cubicBezTo>
                    <a:cubicBezTo>
                      <a:pt x="101994" y="0"/>
                      <a:pt x="99438" y="2554"/>
                      <a:pt x="99438" y="6384"/>
                    </a:cubicBezTo>
                    <a:lnTo>
                      <a:pt x="99438" y="28090"/>
                    </a:lnTo>
                    <a:lnTo>
                      <a:pt x="41929" y="28090"/>
                    </a:lnTo>
                    <a:lnTo>
                      <a:pt x="41290" y="28090"/>
                    </a:lnTo>
                    <a:cubicBezTo>
                      <a:pt x="40651" y="28090"/>
                      <a:pt x="40011" y="28090"/>
                      <a:pt x="39373" y="28728"/>
                    </a:cubicBezTo>
                    <a:lnTo>
                      <a:pt x="38734" y="29366"/>
                    </a:lnTo>
                    <a:lnTo>
                      <a:pt x="37456" y="30005"/>
                    </a:lnTo>
                    <a:lnTo>
                      <a:pt x="36817" y="30643"/>
                    </a:lnTo>
                    <a:lnTo>
                      <a:pt x="36178" y="31920"/>
                    </a:lnTo>
                    <a:lnTo>
                      <a:pt x="35539" y="32558"/>
                    </a:lnTo>
                    <a:cubicBezTo>
                      <a:pt x="35539" y="32558"/>
                      <a:pt x="35539" y="32558"/>
                      <a:pt x="35539" y="33197"/>
                    </a:cubicBezTo>
                    <a:lnTo>
                      <a:pt x="394" y="145555"/>
                    </a:lnTo>
                    <a:cubicBezTo>
                      <a:pt x="-883" y="148747"/>
                      <a:pt x="1033" y="152577"/>
                      <a:pt x="4867" y="153216"/>
                    </a:cubicBezTo>
                    <a:cubicBezTo>
                      <a:pt x="5506" y="153216"/>
                      <a:pt x="6145" y="153216"/>
                      <a:pt x="6784" y="153216"/>
                    </a:cubicBezTo>
                    <a:lnTo>
                      <a:pt x="70045" y="153216"/>
                    </a:lnTo>
                    <a:cubicBezTo>
                      <a:pt x="71961" y="153216"/>
                      <a:pt x="73878" y="152577"/>
                      <a:pt x="75156" y="150662"/>
                    </a:cubicBezTo>
                    <a:cubicBezTo>
                      <a:pt x="76435" y="149385"/>
                      <a:pt x="77073" y="146832"/>
                      <a:pt x="76435" y="144916"/>
                    </a:cubicBezTo>
                    <a:lnTo>
                      <a:pt x="50236" y="40219"/>
                    </a:lnTo>
                    <a:lnTo>
                      <a:pt x="98799" y="40219"/>
                    </a:lnTo>
                    <a:lnTo>
                      <a:pt x="98799" y="196627"/>
                    </a:lnTo>
                    <a:lnTo>
                      <a:pt x="63016" y="196627"/>
                    </a:lnTo>
                    <a:cubicBezTo>
                      <a:pt x="59181" y="196627"/>
                      <a:pt x="56626" y="199180"/>
                      <a:pt x="56626" y="203011"/>
                    </a:cubicBezTo>
                    <a:cubicBezTo>
                      <a:pt x="56626" y="206841"/>
                      <a:pt x="59181" y="209395"/>
                      <a:pt x="63016" y="209395"/>
                    </a:cubicBezTo>
                    <a:lnTo>
                      <a:pt x="147363" y="209395"/>
                    </a:lnTo>
                    <a:cubicBezTo>
                      <a:pt x="151197" y="209395"/>
                      <a:pt x="153753" y="206841"/>
                      <a:pt x="153753" y="203011"/>
                    </a:cubicBezTo>
                    <a:cubicBezTo>
                      <a:pt x="153753" y="199180"/>
                      <a:pt x="151197" y="196627"/>
                      <a:pt x="147363" y="196627"/>
                    </a:cubicBezTo>
                    <a:lnTo>
                      <a:pt x="111579" y="196627"/>
                    </a:lnTo>
                    <a:lnTo>
                      <a:pt x="111579" y="40219"/>
                    </a:lnTo>
                    <a:lnTo>
                      <a:pt x="166533" y="40219"/>
                    </a:lnTo>
                    <a:lnTo>
                      <a:pt x="133944" y="144278"/>
                    </a:lnTo>
                    <a:cubicBezTo>
                      <a:pt x="132666" y="147470"/>
                      <a:pt x="134583" y="151300"/>
                      <a:pt x="138417" y="151939"/>
                    </a:cubicBezTo>
                    <a:cubicBezTo>
                      <a:pt x="139056" y="151939"/>
                      <a:pt x="139695" y="151939"/>
                      <a:pt x="140334" y="151939"/>
                    </a:cubicBezTo>
                    <a:lnTo>
                      <a:pt x="203595" y="151939"/>
                    </a:lnTo>
                    <a:cubicBezTo>
                      <a:pt x="205511" y="151939"/>
                      <a:pt x="207428" y="151300"/>
                      <a:pt x="208706" y="149385"/>
                    </a:cubicBezTo>
                    <a:cubicBezTo>
                      <a:pt x="209984" y="148108"/>
                      <a:pt x="210623" y="145555"/>
                      <a:pt x="209984" y="143640"/>
                    </a:cubicBezTo>
                    <a:lnTo>
                      <a:pt x="181869" y="32558"/>
                    </a:lnTo>
                    <a:close/>
                    <a:moveTo>
                      <a:pt x="62376" y="139809"/>
                    </a:moveTo>
                    <a:lnTo>
                      <a:pt x="15730" y="139809"/>
                    </a:lnTo>
                    <a:lnTo>
                      <a:pt x="41290" y="57456"/>
                    </a:lnTo>
                    <a:lnTo>
                      <a:pt x="62376" y="139809"/>
                    </a:lnTo>
                    <a:close/>
                    <a:moveTo>
                      <a:pt x="149280" y="139809"/>
                    </a:moveTo>
                    <a:lnTo>
                      <a:pt x="174840" y="57456"/>
                    </a:lnTo>
                    <a:lnTo>
                      <a:pt x="195287" y="139809"/>
                    </a:lnTo>
                    <a:lnTo>
                      <a:pt x="149280" y="139809"/>
                    </a:lnTo>
                    <a:close/>
                  </a:path>
                </a:pathLst>
              </a:custGeom>
              <a:solidFill>
                <a:schemeClr val="bg1"/>
              </a:solidFill>
              <a:ln w="63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F57887A-AE7F-455D-D11D-91BAB7E5BCF3}"/>
                </a:ext>
              </a:extLst>
            </p:cNvPr>
            <p:cNvGrpSpPr/>
            <p:nvPr/>
          </p:nvGrpSpPr>
          <p:grpSpPr>
            <a:xfrm>
              <a:off x="4826476" y="1837383"/>
              <a:ext cx="2807215" cy="3275560"/>
              <a:chOff x="4846441" y="1837383"/>
              <a:chExt cx="2807215" cy="3275560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8D559AA-04BA-5F30-1062-45B963640154}"/>
                  </a:ext>
                </a:extLst>
              </p:cNvPr>
              <p:cNvSpPr txBox="1"/>
              <p:nvPr/>
            </p:nvSpPr>
            <p:spPr bwMode="gray">
              <a:xfrm>
                <a:off x="4858234" y="2916943"/>
                <a:ext cx="2783628" cy="2196000"/>
              </a:xfrm>
              <a:prstGeom prst="rect">
                <a:avLst/>
              </a:prstGeom>
            </p:spPr>
            <p:txBody>
              <a:bodyPr wrap="square" lIns="0" rIns="0" rtlCol="0" anchor="t" anchorCtr="0">
                <a:noAutofit/>
              </a:bodyPr>
              <a:lstStyle/>
              <a:p>
                <a:pPr algn="l"/>
                <a:r>
                  <a:rPr lang="ca-ES" b="1" spc="300" dirty="0">
                    <a:solidFill>
                      <a:schemeClr val="bg1"/>
                    </a:solidFill>
                    <a:latin typeface="Arial" panose="020B0604020202020204" pitchFamily="34" charset="0"/>
                    <a:ea typeface="Open Sans" panose="020B0606030504020204" pitchFamily="34" charset="0"/>
                    <a:cs typeface="Arial" panose="020B0604020202020204" pitchFamily="34" charset="0"/>
                  </a:rPr>
                  <a:t>TRANSFORMACIÓ DIGITAL</a:t>
                </a:r>
                <a:endParaRPr lang="ca-ES" sz="1050" spc="300" dirty="0">
                  <a:solidFill>
                    <a:schemeClr val="bg1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1D829CA-7F7B-F127-6CED-0E58B1BDE22D}"/>
                  </a:ext>
                </a:extLst>
              </p:cNvPr>
              <p:cNvSpPr txBox="1"/>
              <p:nvPr/>
            </p:nvSpPr>
            <p:spPr bwMode="gray">
              <a:xfrm>
                <a:off x="4846441" y="3825872"/>
                <a:ext cx="2807215" cy="414912"/>
              </a:xfrm>
              <a:prstGeom prst="rect">
                <a:avLst/>
              </a:prstGeom>
            </p:spPr>
            <p:txBody>
              <a:bodyPr wrap="square" lIns="0" rIns="0" rtlCol="0" anchor="t" anchorCtr="0">
                <a:noAutofit/>
              </a:bodyPr>
              <a:lstStyle/>
              <a:p>
                <a:pPr algn="l"/>
                <a:r>
                  <a:rPr lang="ca-ES" sz="1400" i="1" dirty="0">
                    <a:solidFill>
                      <a:schemeClr val="bg1"/>
                    </a:solidFill>
                    <a:latin typeface="Arial" panose="020B0604020202020204" pitchFamily="34" charset="0"/>
                    <a:ea typeface="Open Sans" panose="020B0606030504020204" pitchFamily="34" charset="0"/>
                    <a:cs typeface="Arial" panose="020B0604020202020204" pitchFamily="34" charset="0"/>
                  </a:rPr>
                  <a:t>Impulsar la racionalització dels sistemes d’informació de prestacions socials i avançar cap a l’automatització a partir de la documentació de processos i la dada.</a:t>
                </a:r>
                <a:endParaRPr lang="ca-ES" sz="1400" i="1" dirty="0">
                  <a:solidFill>
                    <a:schemeClr val="bg1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5AD39AEC-D0F3-4CCD-594E-901DF06960E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63627" y="2780928"/>
                <a:ext cx="2772842" cy="0"/>
              </a:xfrm>
              <a:prstGeom prst="line">
                <a:avLst/>
              </a:prstGeom>
              <a:ln w="28575">
                <a:solidFill>
                  <a:srgbClr val="B71C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Google Shape;2689;p56">
                <a:extLst>
                  <a:ext uri="{FF2B5EF4-FFF2-40B4-BE49-F238E27FC236}">
                    <a16:creationId xmlns:a16="http://schemas.microsoft.com/office/drawing/2014/main" id="{FE06E655-734E-F650-A20D-6AA848993ABB}"/>
                  </a:ext>
                </a:extLst>
              </p:cNvPr>
              <p:cNvSpPr/>
              <p:nvPr/>
            </p:nvSpPr>
            <p:spPr>
              <a:xfrm>
                <a:off x="5893654" y="1837383"/>
                <a:ext cx="712788" cy="695823"/>
              </a:xfrm>
              <a:custGeom>
                <a:avLst/>
                <a:gdLst/>
                <a:ahLst/>
                <a:cxnLst/>
                <a:rect l="l" t="t" r="r" b="b"/>
                <a:pathLst>
                  <a:path w="233926" h="209524" extrusionOk="0">
                    <a:moveTo>
                      <a:pt x="118223" y="1"/>
                    </a:moveTo>
                    <a:cubicBezTo>
                      <a:pt x="107099" y="1"/>
                      <a:pt x="95949" y="2632"/>
                      <a:pt x="86083" y="7891"/>
                    </a:cubicBezTo>
                    <a:cubicBezTo>
                      <a:pt x="63635" y="19858"/>
                      <a:pt x="56033" y="46002"/>
                      <a:pt x="37858" y="62911"/>
                    </a:cubicBezTo>
                    <a:cubicBezTo>
                      <a:pt x="9696" y="89111"/>
                      <a:pt x="1" y="118587"/>
                      <a:pt x="12927" y="144319"/>
                    </a:cubicBezTo>
                    <a:cubicBezTo>
                      <a:pt x="22306" y="162989"/>
                      <a:pt x="46961" y="174435"/>
                      <a:pt x="65249" y="181490"/>
                    </a:cubicBezTo>
                    <a:cubicBezTo>
                      <a:pt x="87963" y="190254"/>
                      <a:pt x="110785" y="207198"/>
                      <a:pt x="135420" y="209317"/>
                    </a:cubicBezTo>
                    <a:cubicBezTo>
                      <a:pt x="137024" y="209456"/>
                      <a:pt x="138630" y="209524"/>
                      <a:pt x="140231" y="209524"/>
                    </a:cubicBezTo>
                    <a:cubicBezTo>
                      <a:pt x="159580" y="209524"/>
                      <a:pt x="178326" y="199534"/>
                      <a:pt x="187439" y="181749"/>
                    </a:cubicBezTo>
                    <a:cubicBezTo>
                      <a:pt x="193042" y="170814"/>
                      <a:pt x="203248" y="163736"/>
                      <a:pt x="211691" y="155264"/>
                    </a:cubicBezTo>
                    <a:cubicBezTo>
                      <a:pt x="233925" y="132951"/>
                      <a:pt x="233159" y="90453"/>
                      <a:pt x="213064" y="67059"/>
                    </a:cubicBezTo>
                    <a:cubicBezTo>
                      <a:pt x="210924" y="64567"/>
                      <a:pt x="208511" y="62393"/>
                      <a:pt x="205989" y="60345"/>
                    </a:cubicBezTo>
                    <a:cubicBezTo>
                      <a:pt x="202547" y="57549"/>
                      <a:pt x="198904" y="54988"/>
                      <a:pt x="195475" y="52174"/>
                    </a:cubicBezTo>
                    <a:cubicBezTo>
                      <a:pt x="179282" y="38889"/>
                      <a:pt x="170061" y="19216"/>
                      <a:pt x="151528" y="8631"/>
                    </a:cubicBezTo>
                    <a:cubicBezTo>
                      <a:pt x="141454" y="2876"/>
                      <a:pt x="129853" y="1"/>
                      <a:pt x="118223" y="1"/>
                    </a:cubicBezTo>
                    <a:close/>
                  </a:path>
                </a:pathLst>
              </a:custGeom>
              <a:solidFill>
                <a:srgbClr val="704D4D"/>
              </a:solidFill>
              <a:ln>
                <a:noFill/>
              </a:ln>
            </p:spPr>
            <p:txBody>
              <a:bodyPr spcFirstLastPara="1" wrap="square" lIns="134372" tIns="134372" rIns="134372" bIns="134372" anchor="ctr" anchorCtr="0">
                <a:noAutofit/>
              </a:bodyPr>
              <a:lstStyle/>
              <a:p>
                <a:pPr defTabSz="1343985">
                  <a:buClr>
                    <a:srgbClr val="000000"/>
                  </a:buClr>
                </a:pPr>
                <a:endParaRPr sz="2058" ker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endParaRPr>
              </a:p>
            </p:txBody>
          </p:sp>
          <p:sp>
            <p:nvSpPr>
              <p:cNvPr id="18" name="Freeform 874">
                <a:extLst>
                  <a:ext uri="{FF2B5EF4-FFF2-40B4-BE49-F238E27FC236}">
                    <a16:creationId xmlns:a16="http://schemas.microsoft.com/office/drawing/2014/main" id="{AC8FE691-28B3-34E2-8818-5F7D1F78F13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01529" y="2173770"/>
                <a:ext cx="520831" cy="432825"/>
              </a:xfrm>
              <a:custGeom>
                <a:avLst/>
                <a:gdLst>
                  <a:gd name="T0" fmla="*/ 318 w 322"/>
                  <a:gd name="T1" fmla="*/ 83 h 256"/>
                  <a:gd name="T2" fmla="*/ 310 w 322"/>
                  <a:gd name="T3" fmla="*/ 86 h 256"/>
                  <a:gd name="T4" fmla="*/ 302 w 322"/>
                  <a:gd name="T5" fmla="*/ 83 h 256"/>
                  <a:gd name="T6" fmla="*/ 161 w 322"/>
                  <a:gd name="T7" fmla="*/ 22 h 256"/>
                  <a:gd name="T8" fmla="*/ 19 w 322"/>
                  <a:gd name="T9" fmla="*/ 83 h 256"/>
                  <a:gd name="T10" fmla="*/ 4 w 322"/>
                  <a:gd name="T11" fmla="*/ 83 h 256"/>
                  <a:gd name="T12" fmla="*/ 4 w 322"/>
                  <a:gd name="T13" fmla="*/ 67 h 256"/>
                  <a:gd name="T14" fmla="*/ 161 w 322"/>
                  <a:gd name="T15" fmla="*/ 0 h 256"/>
                  <a:gd name="T16" fmla="*/ 318 w 322"/>
                  <a:gd name="T17" fmla="*/ 67 h 256"/>
                  <a:gd name="T18" fmla="*/ 318 w 322"/>
                  <a:gd name="T19" fmla="*/ 83 h 256"/>
                  <a:gd name="T20" fmla="*/ 161 w 322"/>
                  <a:gd name="T21" fmla="*/ 75 h 256"/>
                  <a:gd name="T22" fmla="*/ 57 w 322"/>
                  <a:gd name="T23" fmla="*/ 121 h 256"/>
                  <a:gd name="T24" fmla="*/ 57 w 322"/>
                  <a:gd name="T25" fmla="*/ 136 h 256"/>
                  <a:gd name="T26" fmla="*/ 65 w 322"/>
                  <a:gd name="T27" fmla="*/ 139 h 256"/>
                  <a:gd name="T28" fmla="*/ 72 w 322"/>
                  <a:gd name="T29" fmla="*/ 136 h 256"/>
                  <a:gd name="T30" fmla="*/ 161 w 322"/>
                  <a:gd name="T31" fmla="*/ 96 h 256"/>
                  <a:gd name="T32" fmla="*/ 260 w 322"/>
                  <a:gd name="T33" fmla="*/ 136 h 256"/>
                  <a:gd name="T34" fmla="*/ 275 w 322"/>
                  <a:gd name="T35" fmla="*/ 136 h 256"/>
                  <a:gd name="T36" fmla="*/ 275 w 322"/>
                  <a:gd name="T37" fmla="*/ 121 h 256"/>
                  <a:gd name="T38" fmla="*/ 161 w 322"/>
                  <a:gd name="T39" fmla="*/ 75 h 256"/>
                  <a:gd name="T40" fmla="*/ 161 w 322"/>
                  <a:gd name="T41" fmla="*/ 150 h 256"/>
                  <a:gd name="T42" fmla="*/ 100 w 322"/>
                  <a:gd name="T43" fmla="*/ 174 h 256"/>
                  <a:gd name="T44" fmla="*/ 100 w 322"/>
                  <a:gd name="T45" fmla="*/ 189 h 256"/>
                  <a:gd name="T46" fmla="*/ 107 w 322"/>
                  <a:gd name="T47" fmla="*/ 192 h 256"/>
                  <a:gd name="T48" fmla="*/ 115 w 322"/>
                  <a:gd name="T49" fmla="*/ 189 h 256"/>
                  <a:gd name="T50" fmla="*/ 161 w 322"/>
                  <a:gd name="T51" fmla="*/ 171 h 256"/>
                  <a:gd name="T52" fmla="*/ 206 w 322"/>
                  <a:gd name="T53" fmla="*/ 189 h 256"/>
                  <a:gd name="T54" fmla="*/ 222 w 322"/>
                  <a:gd name="T55" fmla="*/ 189 h 256"/>
                  <a:gd name="T56" fmla="*/ 222 w 322"/>
                  <a:gd name="T57" fmla="*/ 174 h 256"/>
                  <a:gd name="T58" fmla="*/ 161 w 322"/>
                  <a:gd name="T59" fmla="*/ 150 h 256"/>
                  <a:gd name="T60" fmla="*/ 161 w 322"/>
                  <a:gd name="T61" fmla="*/ 214 h 256"/>
                  <a:gd name="T62" fmla="*/ 139 w 322"/>
                  <a:gd name="T63" fmla="*/ 235 h 256"/>
                  <a:gd name="T64" fmla="*/ 161 w 322"/>
                  <a:gd name="T65" fmla="*/ 256 h 256"/>
                  <a:gd name="T66" fmla="*/ 182 w 322"/>
                  <a:gd name="T67" fmla="*/ 235 h 256"/>
                  <a:gd name="T68" fmla="*/ 161 w 322"/>
                  <a:gd name="T69" fmla="*/ 21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22" h="256">
                    <a:moveTo>
                      <a:pt x="318" y="83"/>
                    </a:moveTo>
                    <a:cubicBezTo>
                      <a:pt x="315" y="85"/>
                      <a:pt x="313" y="86"/>
                      <a:pt x="310" y="86"/>
                    </a:cubicBezTo>
                    <a:cubicBezTo>
                      <a:pt x="307" y="86"/>
                      <a:pt x="305" y="85"/>
                      <a:pt x="302" y="83"/>
                    </a:cubicBezTo>
                    <a:cubicBezTo>
                      <a:pt x="263" y="43"/>
                      <a:pt x="214" y="22"/>
                      <a:pt x="161" y="22"/>
                    </a:cubicBezTo>
                    <a:cubicBezTo>
                      <a:pt x="108" y="22"/>
                      <a:pt x="59" y="43"/>
                      <a:pt x="19" y="83"/>
                    </a:cubicBezTo>
                    <a:cubicBezTo>
                      <a:pt x="15" y="87"/>
                      <a:pt x="8" y="87"/>
                      <a:pt x="4" y="83"/>
                    </a:cubicBezTo>
                    <a:cubicBezTo>
                      <a:pt x="0" y="78"/>
                      <a:pt x="0" y="72"/>
                      <a:pt x="4" y="67"/>
                    </a:cubicBezTo>
                    <a:cubicBezTo>
                      <a:pt x="48" y="24"/>
                      <a:pt x="102" y="0"/>
                      <a:pt x="161" y="0"/>
                    </a:cubicBezTo>
                    <a:cubicBezTo>
                      <a:pt x="219" y="0"/>
                      <a:pt x="274" y="24"/>
                      <a:pt x="318" y="67"/>
                    </a:cubicBezTo>
                    <a:cubicBezTo>
                      <a:pt x="322" y="72"/>
                      <a:pt x="322" y="78"/>
                      <a:pt x="318" y="83"/>
                    </a:cubicBezTo>
                    <a:close/>
                    <a:moveTo>
                      <a:pt x="161" y="75"/>
                    </a:moveTo>
                    <a:cubicBezTo>
                      <a:pt x="121" y="75"/>
                      <a:pt x="88" y="90"/>
                      <a:pt x="57" y="121"/>
                    </a:cubicBezTo>
                    <a:cubicBezTo>
                      <a:pt x="53" y="125"/>
                      <a:pt x="53" y="132"/>
                      <a:pt x="57" y="136"/>
                    </a:cubicBezTo>
                    <a:cubicBezTo>
                      <a:pt x="59" y="138"/>
                      <a:pt x="62" y="139"/>
                      <a:pt x="65" y="139"/>
                    </a:cubicBezTo>
                    <a:cubicBezTo>
                      <a:pt x="67" y="139"/>
                      <a:pt x="70" y="138"/>
                      <a:pt x="72" y="136"/>
                    </a:cubicBezTo>
                    <a:cubicBezTo>
                      <a:pt x="99" y="109"/>
                      <a:pt x="127" y="96"/>
                      <a:pt x="161" y="96"/>
                    </a:cubicBezTo>
                    <a:cubicBezTo>
                      <a:pt x="197" y="96"/>
                      <a:pt x="235" y="111"/>
                      <a:pt x="260" y="136"/>
                    </a:cubicBezTo>
                    <a:cubicBezTo>
                      <a:pt x="264" y="140"/>
                      <a:pt x="271" y="140"/>
                      <a:pt x="275" y="136"/>
                    </a:cubicBezTo>
                    <a:cubicBezTo>
                      <a:pt x="279" y="132"/>
                      <a:pt x="279" y="125"/>
                      <a:pt x="275" y="121"/>
                    </a:cubicBezTo>
                    <a:cubicBezTo>
                      <a:pt x="247" y="93"/>
                      <a:pt x="203" y="75"/>
                      <a:pt x="161" y="75"/>
                    </a:cubicBezTo>
                    <a:close/>
                    <a:moveTo>
                      <a:pt x="161" y="150"/>
                    </a:moveTo>
                    <a:cubicBezTo>
                      <a:pt x="138" y="150"/>
                      <a:pt x="115" y="159"/>
                      <a:pt x="100" y="174"/>
                    </a:cubicBezTo>
                    <a:cubicBezTo>
                      <a:pt x="96" y="178"/>
                      <a:pt x="96" y="185"/>
                      <a:pt x="100" y="189"/>
                    </a:cubicBezTo>
                    <a:cubicBezTo>
                      <a:pt x="102" y="191"/>
                      <a:pt x="105" y="192"/>
                      <a:pt x="107" y="192"/>
                    </a:cubicBezTo>
                    <a:cubicBezTo>
                      <a:pt x="110" y="192"/>
                      <a:pt x="113" y="191"/>
                      <a:pt x="115" y="189"/>
                    </a:cubicBezTo>
                    <a:cubicBezTo>
                      <a:pt x="126" y="178"/>
                      <a:pt x="144" y="171"/>
                      <a:pt x="161" y="171"/>
                    </a:cubicBezTo>
                    <a:cubicBezTo>
                      <a:pt x="178" y="171"/>
                      <a:pt x="195" y="178"/>
                      <a:pt x="206" y="189"/>
                    </a:cubicBezTo>
                    <a:cubicBezTo>
                      <a:pt x="211" y="193"/>
                      <a:pt x="217" y="193"/>
                      <a:pt x="222" y="189"/>
                    </a:cubicBezTo>
                    <a:cubicBezTo>
                      <a:pt x="226" y="185"/>
                      <a:pt x="226" y="178"/>
                      <a:pt x="222" y="174"/>
                    </a:cubicBezTo>
                    <a:cubicBezTo>
                      <a:pt x="206" y="159"/>
                      <a:pt x="183" y="150"/>
                      <a:pt x="161" y="150"/>
                    </a:cubicBezTo>
                    <a:close/>
                    <a:moveTo>
                      <a:pt x="161" y="214"/>
                    </a:moveTo>
                    <a:cubicBezTo>
                      <a:pt x="149" y="214"/>
                      <a:pt x="139" y="223"/>
                      <a:pt x="139" y="235"/>
                    </a:cubicBezTo>
                    <a:cubicBezTo>
                      <a:pt x="139" y="247"/>
                      <a:pt x="149" y="256"/>
                      <a:pt x="161" y="256"/>
                    </a:cubicBezTo>
                    <a:cubicBezTo>
                      <a:pt x="172" y="256"/>
                      <a:pt x="182" y="247"/>
                      <a:pt x="182" y="235"/>
                    </a:cubicBezTo>
                    <a:cubicBezTo>
                      <a:pt x="182" y="223"/>
                      <a:pt x="172" y="214"/>
                      <a:pt x="161" y="21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C119B5E-EB48-686D-0958-26610675BC7C}"/>
                </a:ext>
              </a:extLst>
            </p:cNvPr>
            <p:cNvGrpSpPr/>
            <p:nvPr/>
          </p:nvGrpSpPr>
          <p:grpSpPr>
            <a:xfrm>
              <a:off x="930480" y="1837383"/>
              <a:ext cx="2807215" cy="3275560"/>
              <a:chOff x="930480" y="1837383"/>
              <a:chExt cx="2807215" cy="3275560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E2A190-A532-BB7C-882A-2D7672ECBF35}"/>
                  </a:ext>
                </a:extLst>
              </p:cNvPr>
              <p:cNvSpPr txBox="1"/>
              <p:nvPr/>
            </p:nvSpPr>
            <p:spPr bwMode="gray">
              <a:xfrm>
                <a:off x="942273" y="2916943"/>
                <a:ext cx="2783628" cy="2196000"/>
              </a:xfrm>
              <a:prstGeom prst="rect">
                <a:avLst/>
              </a:prstGeom>
            </p:spPr>
            <p:txBody>
              <a:bodyPr wrap="square" lIns="0" rIns="0" rtlCol="0" anchor="t" anchorCtr="0">
                <a:noAutofit/>
              </a:bodyPr>
              <a:lstStyle/>
              <a:p>
                <a:pPr algn="l"/>
                <a:r>
                  <a:rPr lang="ca-ES" b="1" spc="300" dirty="0">
                    <a:solidFill>
                      <a:schemeClr val="bg1"/>
                    </a:solidFill>
                    <a:latin typeface="Arial" panose="020B0604020202020204" pitchFamily="34" charset="0"/>
                    <a:ea typeface="Open Sans" panose="020B0606030504020204" pitchFamily="34" charset="0"/>
                    <a:cs typeface="Arial" panose="020B0604020202020204" pitchFamily="34" charset="0"/>
                  </a:rPr>
                  <a:t>MILLORA I RACIONALITZACIÓ NORMATIVA</a:t>
                </a:r>
                <a:endParaRPr lang="ca-ES" sz="1050" spc="300" dirty="0">
                  <a:solidFill>
                    <a:schemeClr val="bg1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F541EB5-991B-BB3C-FBEB-BF8D1DBF388F}"/>
                  </a:ext>
                </a:extLst>
              </p:cNvPr>
              <p:cNvSpPr txBox="1"/>
              <p:nvPr/>
            </p:nvSpPr>
            <p:spPr bwMode="gray">
              <a:xfrm>
                <a:off x="930480" y="3825872"/>
                <a:ext cx="2807215" cy="363417"/>
              </a:xfrm>
              <a:prstGeom prst="rect">
                <a:avLst/>
              </a:prstGeom>
            </p:spPr>
            <p:txBody>
              <a:bodyPr wrap="square" lIns="0" rIns="0" rtlCol="0" anchor="t" anchorCtr="0">
                <a:noAutofit/>
              </a:bodyPr>
              <a:lstStyle/>
              <a:p>
                <a:pPr algn="l"/>
                <a:r>
                  <a:rPr lang="ca-ES" sz="1400" i="1" dirty="0">
                    <a:solidFill>
                      <a:schemeClr val="bg1"/>
                    </a:solidFill>
                    <a:latin typeface="Arial" panose="020B0604020202020204" pitchFamily="34" charset="0"/>
                    <a:ea typeface="Open Sans" panose="020B0606030504020204" pitchFamily="34" charset="0"/>
                    <a:cs typeface="Arial" panose="020B0604020202020204" pitchFamily="34" charset="0"/>
                  </a:rPr>
                  <a:t>Millorar la normativa de prestacions socials, avaluar duplicitats i optimitzar-la.</a:t>
                </a:r>
                <a:endParaRPr lang="ca-ES" sz="1400" i="1" dirty="0">
                  <a:solidFill>
                    <a:schemeClr val="bg1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4334CCAE-EFD2-D5DD-BB08-D938CC29E0D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47666" y="2780928"/>
                <a:ext cx="2772842" cy="0"/>
              </a:xfrm>
              <a:prstGeom prst="line">
                <a:avLst/>
              </a:prstGeom>
              <a:ln w="28575">
                <a:solidFill>
                  <a:srgbClr val="B71C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Google Shape;2689;p56">
                <a:extLst>
                  <a:ext uri="{FF2B5EF4-FFF2-40B4-BE49-F238E27FC236}">
                    <a16:creationId xmlns:a16="http://schemas.microsoft.com/office/drawing/2014/main" id="{5E8F999D-513D-8C03-788D-B2CD8CF73565}"/>
                  </a:ext>
                </a:extLst>
              </p:cNvPr>
              <p:cNvSpPr/>
              <p:nvPr/>
            </p:nvSpPr>
            <p:spPr>
              <a:xfrm>
                <a:off x="1977693" y="1837383"/>
                <a:ext cx="712788" cy="695823"/>
              </a:xfrm>
              <a:custGeom>
                <a:avLst/>
                <a:gdLst/>
                <a:ahLst/>
                <a:cxnLst/>
                <a:rect l="l" t="t" r="r" b="b"/>
                <a:pathLst>
                  <a:path w="233926" h="209524" extrusionOk="0">
                    <a:moveTo>
                      <a:pt x="118223" y="1"/>
                    </a:moveTo>
                    <a:cubicBezTo>
                      <a:pt x="107099" y="1"/>
                      <a:pt x="95949" y="2632"/>
                      <a:pt x="86083" y="7891"/>
                    </a:cubicBezTo>
                    <a:cubicBezTo>
                      <a:pt x="63635" y="19858"/>
                      <a:pt x="56033" y="46002"/>
                      <a:pt x="37858" y="62911"/>
                    </a:cubicBezTo>
                    <a:cubicBezTo>
                      <a:pt x="9696" y="89111"/>
                      <a:pt x="1" y="118587"/>
                      <a:pt x="12927" y="144319"/>
                    </a:cubicBezTo>
                    <a:cubicBezTo>
                      <a:pt x="22306" y="162989"/>
                      <a:pt x="46961" y="174435"/>
                      <a:pt x="65249" y="181490"/>
                    </a:cubicBezTo>
                    <a:cubicBezTo>
                      <a:pt x="87963" y="190254"/>
                      <a:pt x="110785" y="207198"/>
                      <a:pt x="135420" y="209317"/>
                    </a:cubicBezTo>
                    <a:cubicBezTo>
                      <a:pt x="137024" y="209456"/>
                      <a:pt x="138630" y="209524"/>
                      <a:pt x="140231" y="209524"/>
                    </a:cubicBezTo>
                    <a:cubicBezTo>
                      <a:pt x="159580" y="209524"/>
                      <a:pt x="178326" y="199534"/>
                      <a:pt x="187439" y="181749"/>
                    </a:cubicBezTo>
                    <a:cubicBezTo>
                      <a:pt x="193042" y="170814"/>
                      <a:pt x="203248" y="163736"/>
                      <a:pt x="211691" y="155264"/>
                    </a:cubicBezTo>
                    <a:cubicBezTo>
                      <a:pt x="233925" y="132951"/>
                      <a:pt x="233159" y="90453"/>
                      <a:pt x="213064" y="67059"/>
                    </a:cubicBezTo>
                    <a:cubicBezTo>
                      <a:pt x="210924" y="64567"/>
                      <a:pt x="208511" y="62393"/>
                      <a:pt x="205989" y="60345"/>
                    </a:cubicBezTo>
                    <a:cubicBezTo>
                      <a:pt x="202547" y="57549"/>
                      <a:pt x="198904" y="54988"/>
                      <a:pt x="195475" y="52174"/>
                    </a:cubicBezTo>
                    <a:cubicBezTo>
                      <a:pt x="179282" y="38889"/>
                      <a:pt x="170061" y="19216"/>
                      <a:pt x="151528" y="8631"/>
                    </a:cubicBezTo>
                    <a:cubicBezTo>
                      <a:pt x="141454" y="2876"/>
                      <a:pt x="129853" y="1"/>
                      <a:pt x="118223" y="1"/>
                    </a:cubicBezTo>
                    <a:close/>
                  </a:path>
                </a:pathLst>
              </a:custGeom>
              <a:solidFill>
                <a:srgbClr val="704D4D"/>
              </a:solidFill>
              <a:ln>
                <a:noFill/>
              </a:ln>
            </p:spPr>
            <p:txBody>
              <a:bodyPr spcFirstLastPara="1" wrap="square" lIns="134372" tIns="134372" rIns="134372" bIns="134372" anchor="ctr" anchorCtr="0">
                <a:noAutofit/>
              </a:bodyPr>
              <a:lstStyle/>
              <a:p>
                <a:pPr defTabSz="1343985">
                  <a:buClr>
                    <a:srgbClr val="000000"/>
                  </a:buClr>
                </a:pPr>
                <a:endParaRPr sz="2058" ker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endParaRPr>
              </a:p>
            </p:txBody>
          </p:sp>
        </p:grpSp>
      </p:grpSp>
      <p:sp>
        <p:nvSpPr>
          <p:cNvPr id="20" name="Freeform 433">
            <a:extLst>
              <a:ext uri="{FF2B5EF4-FFF2-40B4-BE49-F238E27FC236}">
                <a16:creationId xmlns:a16="http://schemas.microsoft.com/office/drawing/2014/main" id="{D93B8D28-16EA-B102-8C2F-82CD77A9CE80}"/>
              </a:ext>
            </a:extLst>
          </p:cNvPr>
          <p:cNvSpPr>
            <a:spLocks noEditPoints="1"/>
          </p:cNvSpPr>
          <p:nvPr/>
        </p:nvSpPr>
        <p:spPr bwMode="auto">
          <a:xfrm>
            <a:off x="2200004" y="2497783"/>
            <a:ext cx="439024" cy="441093"/>
          </a:xfrm>
          <a:custGeom>
            <a:avLst/>
            <a:gdLst>
              <a:gd name="T0" fmla="*/ 309 w 320"/>
              <a:gd name="T1" fmla="*/ 149 h 320"/>
              <a:gd name="T2" fmla="*/ 287 w 320"/>
              <a:gd name="T3" fmla="*/ 149 h 320"/>
              <a:gd name="T4" fmla="*/ 170 w 320"/>
              <a:gd name="T5" fmla="*/ 32 h 320"/>
              <a:gd name="T6" fmla="*/ 170 w 320"/>
              <a:gd name="T7" fmla="*/ 10 h 320"/>
              <a:gd name="T8" fmla="*/ 160 w 320"/>
              <a:gd name="T9" fmla="*/ 0 h 320"/>
              <a:gd name="T10" fmla="*/ 149 w 320"/>
              <a:gd name="T11" fmla="*/ 10 h 320"/>
              <a:gd name="T12" fmla="*/ 149 w 320"/>
              <a:gd name="T13" fmla="*/ 32 h 320"/>
              <a:gd name="T14" fmla="*/ 32 w 320"/>
              <a:gd name="T15" fmla="*/ 149 h 320"/>
              <a:gd name="T16" fmla="*/ 10 w 320"/>
              <a:gd name="T17" fmla="*/ 149 h 320"/>
              <a:gd name="T18" fmla="*/ 0 w 320"/>
              <a:gd name="T19" fmla="*/ 160 h 320"/>
              <a:gd name="T20" fmla="*/ 10 w 320"/>
              <a:gd name="T21" fmla="*/ 170 h 320"/>
              <a:gd name="T22" fmla="*/ 32 w 320"/>
              <a:gd name="T23" fmla="*/ 170 h 320"/>
              <a:gd name="T24" fmla="*/ 149 w 320"/>
              <a:gd name="T25" fmla="*/ 287 h 320"/>
              <a:gd name="T26" fmla="*/ 149 w 320"/>
              <a:gd name="T27" fmla="*/ 309 h 320"/>
              <a:gd name="T28" fmla="*/ 160 w 320"/>
              <a:gd name="T29" fmla="*/ 320 h 320"/>
              <a:gd name="T30" fmla="*/ 170 w 320"/>
              <a:gd name="T31" fmla="*/ 309 h 320"/>
              <a:gd name="T32" fmla="*/ 170 w 320"/>
              <a:gd name="T33" fmla="*/ 287 h 320"/>
              <a:gd name="T34" fmla="*/ 287 w 320"/>
              <a:gd name="T35" fmla="*/ 170 h 320"/>
              <a:gd name="T36" fmla="*/ 309 w 320"/>
              <a:gd name="T37" fmla="*/ 170 h 320"/>
              <a:gd name="T38" fmla="*/ 320 w 320"/>
              <a:gd name="T39" fmla="*/ 160 h 320"/>
              <a:gd name="T40" fmla="*/ 309 w 320"/>
              <a:gd name="T41" fmla="*/ 149 h 320"/>
              <a:gd name="T42" fmla="*/ 266 w 320"/>
              <a:gd name="T43" fmla="*/ 149 h 320"/>
              <a:gd name="T44" fmla="*/ 233 w 320"/>
              <a:gd name="T45" fmla="*/ 149 h 320"/>
              <a:gd name="T46" fmla="*/ 170 w 320"/>
              <a:gd name="T47" fmla="*/ 86 h 320"/>
              <a:gd name="T48" fmla="*/ 170 w 320"/>
              <a:gd name="T49" fmla="*/ 54 h 320"/>
              <a:gd name="T50" fmla="*/ 266 w 320"/>
              <a:gd name="T51" fmla="*/ 149 h 320"/>
              <a:gd name="T52" fmla="*/ 149 w 320"/>
              <a:gd name="T53" fmla="*/ 149 h 320"/>
              <a:gd name="T54" fmla="*/ 107 w 320"/>
              <a:gd name="T55" fmla="*/ 149 h 320"/>
              <a:gd name="T56" fmla="*/ 149 w 320"/>
              <a:gd name="T57" fmla="*/ 107 h 320"/>
              <a:gd name="T58" fmla="*/ 149 w 320"/>
              <a:gd name="T59" fmla="*/ 149 h 320"/>
              <a:gd name="T60" fmla="*/ 149 w 320"/>
              <a:gd name="T61" fmla="*/ 170 h 320"/>
              <a:gd name="T62" fmla="*/ 149 w 320"/>
              <a:gd name="T63" fmla="*/ 212 h 320"/>
              <a:gd name="T64" fmla="*/ 107 w 320"/>
              <a:gd name="T65" fmla="*/ 170 h 320"/>
              <a:gd name="T66" fmla="*/ 149 w 320"/>
              <a:gd name="T67" fmla="*/ 170 h 320"/>
              <a:gd name="T68" fmla="*/ 170 w 320"/>
              <a:gd name="T69" fmla="*/ 170 h 320"/>
              <a:gd name="T70" fmla="*/ 212 w 320"/>
              <a:gd name="T71" fmla="*/ 170 h 320"/>
              <a:gd name="T72" fmla="*/ 170 w 320"/>
              <a:gd name="T73" fmla="*/ 212 h 320"/>
              <a:gd name="T74" fmla="*/ 170 w 320"/>
              <a:gd name="T75" fmla="*/ 170 h 320"/>
              <a:gd name="T76" fmla="*/ 170 w 320"/>
              <a:gd name="T77" fmla="*/ 149 h 320"/>
              <a:gd name="T78" fmla="*/ 170 w 320"/>
              <a:gd name="T79" fmla="*/ 107 h 320"/>
              <a:gd name="T80" fmla="*/ 212 w 320"/>
              <a:gd name="T81" fmla="*/ 149 h 320"/>
              <a:gd name="T82" fmla="*/ 170 w 320"/>
              <a:gd name="T83" fmla="*/ 149 h 320"/>
              <a:gd name="T84" fmla="*/ 149 w 320"/>
              <a:gd name="T85" fmla="*/ 54 h 320"/>
              <a:gd name="T86" fmla="*/ 149 w 320"/>
              <a:gd name="T87" fmla="*/ 86 h 320"/>
              <a:gd name="T88" fmla="*/ 86 w 320"/>
              <a:gd name="T89" fmla="*/ 149 h 320"/>
              <a:gd name="T90" fmla="*/ 54 w 320"/>
              <a:gd name="T91" fmla="*/ 149 h 320"/>
              <a:gd name="T92" fmla="*/ 149 w 320"/>
              <a:gd name="T93" fmla="*/ 54 h 320"/>
              <a:gd name="T94" fmla="*/ 54 w 320"/>
              <a:gd name="T95" fmla="*/ 170 h 320"/>
              <a:gd name="T96" fmla="*/ 86 w 320"/>
              <a:gd name="T97" fmla="*/ 170 h 320"/>
              <a:gd name="T98" fmla="*/ 149 w 320"/>
              <a:gd name="T99" fmla="*/ 233 h 320"/>
              <a:gd name="T100" fmla="*/ 149 w 320"/>
              <a:gd name="T101" fmla="*/ 266 h 320"/>
              <a:gd name="T102" fmla="*/ 54 w 320"/>
              <a:gd name="T103" fmla="*/ 170 h 320"/>
              <a:gd name="T104" fmla="*/ 170 w 320"/>
              <a:gd name="T105" fmla="*/ 266 h 320"/>
              <a:gd name="T106" fmla="*/ 170 w 320"/>
              <a:gd name="T107" fmla="*/ 233 h 320"/>
              <a:gd name="T108" fmla="*/ 233 w 320"/>
              <a:gd name="T109" fmla="*/ 170 h 320"/>
              <a:gd name="T110" fmla="*/ 266 w 320"/>
              <a:gd name="T111" fmla="*/ 170 h 320"/>
              <a:gd name="T112" fmla="*/ 170 w 320"/>
              <a:gd name="T113" fmla="*/ 266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20" h="320">
                <a:moveTo>
                  <a:pt x="309" y="149"/>
                </a:moveTo>
                <a:cubicBezTo>
                  <a:pt x="287" y="149"/>
                  <a:pt x="287" y="149"/>
                  <a:pt x="287" y="149"/>
                </a:cubicBezTo>
                <a:cubicBezTo>
                  <a:pt x="282" y="87"/>
                  <a:pt x="232" y="37"/>
                  <a:pt x="170" y="32"/>
                </a:cubicBezTo>
                <a:cubicBezTo>
                  <a:pt x="170" y="10"/>
                  <a:pt x="170" y="10"/>
                  <a:pt x="170" y="10"/>
                </a:cubicBezTo>
                <a:cubicBezTo>
                  <a:pt x="170" y="4"/>
                  <a:pt x="166" y="0"/>
                  <a:pt x="160" y="0"/>
                </a:cubicBezTo>
                <a:cubicBezTo>
                  <a:pt x="154" y="0"/>
                  <a:pt x="149" y="4"/>
                  <a:pt x="149" y="10"/>
                </a:cubicBezTo>
                <a:cubicBezTo>
                  <a:pt x="149" y="32"/>
                  <a:pt x="149" y="32"/>
                  <a:pt x="149" y="32"/>
                </a:cubicBezTo>
                <a:cubicBezTo>
                  <a:pt x="87" y="37"/>
                  <a:pt x="37" y="87"/>
                  <a:pt x="32" y="149"/>
                </a:cubicBezTo>
                <a:cubicBezTo>
                  <a:pt x="10" y="149"/>
                  <a:pt x="10" y="149"/>
                  <a:pt x="10" y="149"/>
                </a:cubicBezTo>
                <a:cubicBezTo>
                  <a:pt x="4" y="149"/>
                  <a:pt x="0" y="154"/>
                  <a:pt x="0" y="160"/>
                </a:cubicBezTo>
                <a:cubicBezTo>
                  <a:pt x="0" y="166"/>
                  <a:pt x="4" y="170"/>
                  <a:pt x="10" y="170"/>
                </a:cubicBezTo>
                <a:cubicBezTo>
                  <a:pt x="32" y="170"/>
                  <a:pt x="32" y="170"/>
                  <a:pt x="32" y="170"/>
                </a:cubicBezTo>
                <a:cubicBezTo>
                  <a:pt x="37" y="232"/>
                  <a:pt x="87" y="282"/>
                  <a:pt x="149" y="287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15"/>
                  <a:pt x="154" y="320"/>
                  <a:pt x="160" y="320"/>
                </a:cubicBezTo>
                <a:cubicBezTo>
                  <a:pt x="166" y="320"/>
                  <a:pt x="170" y="315"/>
                  <a:pt x="170" y="309"/>
                </a:cubicBezTo>
                <a:cubicBezTo>
                  <a:pt x="170" y="287"/>
                  <a:pt x="170" y="287"/>
                  <a:pt x="170" y="287"/>
                </a:cubicBezTo>
                <a:cubicBezTo>
                  <a:pt x="232" y="282"/>
                  <a:pt x="282" y="232"/>
                  <a:pt x="287" y="170"/>
                </a:cubicBezTo>
                <a:cubicBezTo>
                  <a:pt x="309" y="170"/>
                  <a:pt x="309" y="170"/>
                  <a:pt x="309" y="170"/>
                </a:cubicBezTo>
                <a:cubicBezTo>
                  <a:pt x="315" y="170"/>
                  <a:pt x="320" y="166"/>
                  <a:pt x="320" y="160"/>
                </a:cubicBezTo>
                <a:cubicBezTo>
                  <a:pt x="320" y="154"/>
                  <a:pt x="315" y="149"/>
                  <a:pt x="309" y="149"/>
                </a:cubicBezTo>
                <a:close/>
                <a:moveTo>
                  <a:pt x="266" y="149"/>
                </a:moveTo>
                <a:cubicBezTo>
                  <a:pt x="233" y="149"/>
                  <a:pt x="233" y="149"/>
                  <a:pt x="233" y="149"/>
                </a:cubicBezTo>
                <a:cubicBezTo>
                  <a:pt x="229" y="116"/>
                  <a:pt x="203" y="91"/>
                  <a:pt x="170" y="86"/>
                </a:cubicBezTo>
                <a:cubicBezTo>
                  <a:pt x="170" y="54"/>
                  <a:pt x="170" y="54"/>
                  <a:pt x="170" y="54"/>
                </a:cubicBezTo>
                <a:cubicBezTo>
                  <a:pt x="221" y="59"/>
                  <a:pt x="261" y="99"/>
                  <a:pt x="266" y="149"/>
                </a:cubicBezTo>
                <a:close/>
                <a:moveTo>
                  <a:pt x="149" y="149"/>
                </a:moveTo>
                <a:cubicBezTo>
                  <a:pt x="107" y="149"/>
                  <a:pt x="107" y="149"/>
                  <a:pt x="107" y="149"/>
                </a:cubicBezTo>
                <a:cubicBezTo>
                  <a:pt x="112" y="128"/>
                  <a:pt x="128" y="112"/>
                  <a:pt x="149" y="107"/>
                </a:cubicBezTo>
                <a:lnTo>
                  <a:pt x="149" y="149"/>
                </a:lnTo>
                <a:close/>
                <a:moveTo>
                  <a:pt x="149" y="170"/>
                </a:moveTo>
                <a:cubicBezTo>
                  <a:pt x="149" y="212"/>
                  <a:pt x="149" y="212"/>
                  <a:pt x="149" y="212"/>
                </a:cubicBezTo>
                <a:cubicBezTo>
                  <a:pt x="128" y="208"/>
                  <a:pt x="112" y="191"/>
                  <a:pt x="107" y="170"/>
                </a:cubicBezTo>
                <a:lnTo>
                  <a:pt x="149" y="170"/>
                </a:lnTo>
                <a:close/>
                <a:moveTo>
                  <a:pt x="170" y="170"/>
                </a:moveTo>
                <a:cubicBezTo>
                  <a:pt x="212" y="170"/>
                  <a:pt x="212" y="170"/>
                  <a:pt x="212" y="170"/>
                </a:cubicBezTo>
                <a:cubicBezTo>
                  <a:pt x="208" y="191"/>
                  <a:pt x="191" y="208"/>
                  <a:pt x="170" y="212"/>
                </a:cubicBezTo>
                <a:lnTo>
                  <a:pt x="170" y="170"/>
                </a:lnTo>
                <a:close/>
                <a:moveTo>
                  <a:pt x="170" y="149"/>
                </a:moveTo>
                <a:cubicBezTo>
                  <a:pt x="170" y="107"/>
                  <a:pt x="170" y="107"/>
                  <a:pt x="170" y="107"/>
                </a:cubicBezTo>
                <a:cubicBezTo>
                  <a:pt x="191" y="112"/>
                  <a:pt x="208" y="128"/>
                  <a:pt x="212" y="149"/>
                </a:cubicBezTo>
                <a:lnTo>
                  <a:pt x="170" y="149"/>
                </a:lnTo>
                <a:close/>
                <a:moveTo>
                  <a:pt x="149" y="54"/>
                </a:moveTo>
                <a:cubicBezTo>
                  <a:pt x="149" y="86"/>
                  <a:pt x="149" y="86"/>
                  <a:pt x="149" y="86"/>
                </a:cubicBezTo>
                <a:cubicBezTo>
                  <a:pt x="116" y="91"/>
                  <a:pt x="91" y="116"/>
                  <a:pt x="86" y="149"/>
                </a:cubicBezTo>
                <a:cubicBezTo>
                  <a:pt x="54" y="149"/>
                  <a:pt x="54" y="149"/>
                  <a:pt x="54" y="149"/>
                </a:cubicBezTo>
                <a:cubicBezTo>
                  <a:pt x="59" y="99"/>
                  <a:pt x="99" y="59"/>
                  <a:pt x="149" y="54"/>
                </a:cubicBezTo>
                <a:close/>
                <a:moveTo>
                  <a:pt x="54" y="170"/>
                </a:moveTo>
                <a:cubicBezTo>
                  <a:pt x="86" y="170"/>
                  <a:pt x="86" y="170"/>
                  <a:pt x="86" y="170"/>
                </a:cubicBezTo>
                <a:cubicBezTo>
                  <a:pt x="91" y="203"/>
                  <a:pt x="116" y="229"/>
                  <a:pt x="149" y="233"/>
                </a:cubicBezTo>
                <a:cubicBezTo>
                  <a:pt x="149" y="266"/>
                  <a:pt x="149" y="266"/>
                  <a:pt x="149" y="266"/>
                </a:cubicBezTo>
                <a:cubicBezTo>
                  <a:pt x="99" y="261"/>
                  <a:pt x="59" y="221"/>
                  <a:pt x="54" y="170"/>
                </a:cubicBezTo>
                <a:close/>
                <a:moveTo>
                  <a:pt x="170" y="266"/>
                </a:moveTo>
                <a:cubicBezTo>
                  <a:pt x="170" y="233"/>
                  <a:pt x="170" y="233"/>
                  <a:pt x="170" y="233"/>
                </a:cubicBezTo>
                <a:cubicBezTo>
                  <a:pt x="203" y="229"/>
                  <a:pt x="229" y="203"/>
                  <a:pt x="233" y="170"/>
                </a:cubicBezTo>
                <a:cubicBezTo>
                  <a:pt x="266" y="170"/>
                  <a:pt x="266" y="170"/>
                  <a:pt x="266" y="170"/>
                </a:cubicBezTo>
                <a:cubicBezTo>
                  <a:pt x="261" y="221"/>
                  <a:pt x="221" y="261"/>
                  <a:pt x="170" y="2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825755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3">
            <a:extLst>
              <a:ext uri="{FF2B5EF4-FFF2-40B4-BE49-F238E27FC236}">
                <a16:creationId xmlns:a16="http://schemas.microsoft.com/office/drawing/2014/main" id="{27980C19-E0C7-4AE2-896B-BC32A93AE6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83679" y="6351588"/>
            <a:ext cx="320983" cy="365125"/>
          </a:xfrm>
        </p:spPr>
        <p:txBody>
          <a:bodyPr/>
          <a:lstStyle/>
          <a:p>
            <a:pPr>
              <a:defRPr/>
            </a:pPr>
            <a:fld id="{36F4A1EC-13E4-4E12-8392-FCA503018D6C}" type="slidenum">
              <a:rPr lang="ca-ES" altLang="ca-E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6</a:t>
            </a:fld>
            <a:endParaRPr lang="ca-ES" alt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72A3F9-A0A0-4707-BB08-DFC3E82E15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18" name="CuadroTexto 10">
            <a:extLst>
              <a:ext uri="{FF2B5EF4-FFF2-40B4-BE49-F238E27FC236}">
                <a16:creationId xmlns:a16="http://schemas.microsoft.com/office/drawing/2014/main" id="{F55069AE-2387-40CA-9848-4B58AD7C881D}"/>
              </a:ext>
            </a:extLst>
          </p:cNvPr>
          <p:cNvSpPr txBox="1"/>
          <p:nvPr/>
        </p:nvSpPr>
        <p:spPr>
          <a:xfrm>
            <a:off x="8851922" y="1225689"/>
            <a:ext cx="1927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</a:p>
        </p:txBody>
      </p:sp>
      <p:sp>
        <p:nvSpPr>
          <p:cNvPr id="19" name="CuadroTexto 5">
            <a:extLst>
              <a:ext uri="{FF2B5EF4-FFF2-40B4-BE49-F238E27FC236}">
                <a16:creationId xmlns:a16="http://schemas.microsoft.com/office/drawing/2014/main" id="{07A1CEC1-7B43-41DE-BFFC-F885AA555DDB}"/>
              </a:ext>
            </a:extLst>
          </p:cNvPr>
          <p:cNvSpPr txBox="1"/>
          <p:nvPr/>
        </p:nvSpPr>
        <p:spPr>
          <a:xfrm>
            <a:off x="3935760" y="4653136"/>
            <a:ext cx="47672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b="1" spc="300" dirty="0" err="1">
                <a:solidFill>
                  <a:schemeClr val="bg1"/>
                </a:solidFill>
                <a:latin typeface="Arial extrabold"/>
                <a:ea typeface="Open Sans" panose="020B0606030504020204" pitchFamily="34" charset="0"/>
                <a:cs typeface="Arial" panose="020B0604020202020204" pitchFamily="34" charset="0"/>
              </a:rPr>
              <a:t>Evolució</a:t>
            </a:r>
            <a:r>
              <a:rPr lang="es-ES" sz="3200" b="1" spc="300" dirty="0">
                <a:solidFill>
                  <a:schemeClr val="bg1"/>
                </a:solidFill>
                <a:latin typeface="Arial extrabold"/>
                <a:ea typeface="Open Sans" panose="020B0606030504020204" pitchFamily="34" charset="0"/>
                <a:cs typeface="Arial" panose="020B0604020202020204" pitchFamily="34" charset="0"/>
              </a:rPr>
              <a:t> de la </a:t>
            </a:r>
            <a:r>
              <a:rPr lang="es-ES" sz="3200" b="1" spc="300" dirty="0" err="1">
                <a:solidFill>
                  <a:schemeClr val="bg1"/>
                </a:solidFill>
                <a:latin typeface="Arial extrabold"/>
                <a:ea typeface="Open Sans" panose="020B0606030504020204" pitchFamily="34" charset="0"/>
                <a:cs typeface="Arial" panose="020B0604020202020204" pitchFamily="34" charset="0"/>
              </a:rPr>
              <a:t>Llei</a:t>
            </a:r>
            <a:r>
              <a:rPr lang="es-ES" sz="3200" b="1" spc="300" dirty="0">
                <a:solidFill>
                  <a:schemeClr val="bg1"/>
                </a:solidFill>
                <a:latin typeface="Arial extrabold"/>
                <a:ea typeface="Open Sans" panose="020B0606030504020204" pitchFamily="34" charset="0"/>
                <a:cs typeface="Arial" panose="020B0604020202020204" pitchFamily="34" charset="0"/>
              </a:rPr>
              <a:t> de </a:t>
            </a:r>
            <a:r>
              <a:rPr lang="es-ES" sz="3200" b="1" spc="300" dirty="0" err="1">
                <a:solidFill>
                  <a:schemeClr val="bg1"/>
                </a:solidFill>
                <a:latin typeface="Arial extrabold"/>
                <a:ea typeface="Open Sans" panose="020B0606030504020204" pitchFamily="34" charset="0"/>
                <a:cs typeface="Arial" panose="020B0604020202020204" pitchFamily="34" charset="0"/>
              </a:rPr>
              <a:t>l’RGC</a:t>
            </a:r>
            <a:endParaRPr lang="ca-ES" sz="3200" b="1" spc="300" dirty="0">
              <a:solidFill>
                <a:schemeClr val="bg1"/>
              </a:solidFill>
              <a:latin typeface="Arial extrabold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07A8C5A-32AB-40BB-9C84-BFF6E8C4D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731952"/>
            <a:ext cx="3919538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áfico 10">
            <a:extLst>
              <a:ext uri="{FF2B5EF4-FFF2-40B4-BE49-F238E27FC236}">
                <a16:creationId xmlns:a16="http://schemas.microsoft.com/office/drawing/2014/main" id="{63F3DDE6-CA10-4AEC-99A9-61E0866356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1646" r="4030"/>
          <a:stretch/>
        </p:blipFill>
        <p:spPr>
          <a:xfrm flipH="1" flipV="1">
            <a:off x="0" y="5341277"/>
            <a:ext cx="3880566" cy="151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09888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528">
            <a:extLst>
              <a:ext uri="{FF2B5EF4-FFF2-40B4-BE49-F238E27FC236}">
                <a16:creationId xmlns:a16="http://schemas.microsoft.com/office/drawing/2014/main" id="{6D2BBB21-C27F-F1FC-CD04-6BA8C2301F90}"/>
              </a:ext>
            </a:extLst>
          </p:cNvPr>
          <p:cNvSpPr>
            <a:spLocks noEditPoints="1"/>
          </p:cNvSpPr>
          <p:nvPr/>
        </p:nvSpPr>
        <p:spPr bwMode="auto">
          <a:xfrm>
            <a:off x="4308984" y="4930586"/>
            <a:ext cx="927207" cy="997373"/>
          </a:xfrm>
          <a:custGeom>
            <a:avLst/>
            <a:gdLst>
              <a:gd name="T0" fmla="*/ 268 w 279"/>
              <a:gd name="T1" fmla="*/ 299 h 299"/>
              <a:gd name="T2" fmla="*/ 12 w 279"/>
              <a:gd name="T3" fmla="*/ 299 h 299"/>
              <a:gd name="T4" fmla="*/ 3 w 279"/>
              <a:gd name="T5" fmla="*/ 294 h 299"/>
              <a:gd name="T6" fmla="*/ 2 w 279"/>
              <a:gd name="T7" fmla="*/ 284 h 299"/>
              <a:gd name="T8" fmla="*/ 23 w 279"/>
              <a:gd name="T9" fmla="*/ 241 h 299"/>
              <a:gd name="T10" fmla="*/ 33 w 279"/>
              <a:gd name="T11" fmla="*/ 235 h 299"/>
              <a:gd name="T12" fmla="*/ 246 w 279"/>
              <a:gd name="T13" fmla="*/ 235 h 299"/>
              <a:gd name="T14" fmla="*/ 256 w 279"/>
              <a:gd name="T15" fmla="*/ 241 h 299"/>
              <a:gd name="T16" fmla="*/ 277 w 279"/>
              <a:gd name="T17" fmla="*/ 284 h 299"/>
              <a:gd name="T18" fmla="*/ 277 w 279"/>
              <a:gd name="T19" fmla="*/ 294 h 299"/>
              <a:gd name="T20" fmla="*/ 268 w 279"/>
              <a:gd name="T21" fmla="*/ 299 h 299"/>
              <a:gd name="T22" fmla="*/ 29 w 279"/>
              <a:gd name="T23" fmla="*/ 278 h 299"/>
              <a:gd name="T24" fmla="*/ 250 w 279"/>
              <a:gd name="T25" fmla="*/ 278 h 299"/>
              <a:gd name="T26" fmla="*/ 240 w 279"/>
              <a:gd name="T27" fmla="*/ 257 h 299"/>
              <a:gd name="T28" fmla="*/ 40 w 279"/>
              <a:gd name="T29" fmla="*/ 257 h 299"/>
              <a:gd name="T30" fmla="*/ 29 w 279"/>
              <a:gd name="T31" fmla="*/ 278 h 299"/>
              <a:gd name="T32" fmla="*/ 257 w 279"/>
              <a:gd name="T33" fmla="*/ 86 h 299"/>
              <a:gd name="T34" fmla="*/ 22 w 279"/>
              <a:gd name="T35" fmla="*/ 86 h 299"/>
              <a:gd name="T36" fmla="*/ 12 w 279"/>
              <a:gd name="T37" fmla="*/ 78 h 299"/>
              <a:gd name="T38" fmla="*/ 17 w 279"/>
              <a:gd name="T39" fmla="*/ 66 h 299"/>
              <a:gd name="T40" fmla="*/ 135 w 279"/>
              <a:gd name="T41" fmla="*/ 2 h 299"/>
              <a:gd name="T42" fmla="*/ 145 w 279"/>
              <a:gd name="T43" fmla="*/ 2 h 299"/>
              <a:gd name="T44" fmla="*/ 262 w 279"/>
              <a:gd name="T45" fmla="*/ 66 h 299"/>
              <a:gd name="T46" fmla="*/ 267 w 279"/>
              <a:gd name="T47" fmla="*/ 78 h 299"/>
              <a:gd name="T48" fmla="*/ 257 w 279"/>
              <a:gd name="T49" fmla="*/ 86 h 299"/>
              <a:gd name="T50" fmla="*/ 64 w 279"/>
              <a:gd name="T51" fmla="*/ 65 h 299"/>
              <a:gd name="T52" fmla="*/ 215 w 279"/>
              <a:gd name="T53" fmla="*/ 65 h 299"/>
              <a:gd name="T54" fmla="*/ 140 w 279"/>
              <a:gd name="T55" fmla="*/ 23 h 299"/>
              <a:gd name="T56" fmla="*/ 64 w 279"/>
              <a:gd name="T57" fmla="*/ 65 h 299"/>
              <a:gd name="T58" fmla="*/ 54 w 279"/>
              <a:gd name="T59" fmla="*/ 203 h 299"/>
              <a:gd name="T60" fmla="*/ 54 w 279"/>
              <a:gd name="T61" fmla="*/ 118 h 299"/>
              <a:gd name="T62" fmla="*/ 44 w 279"/>
              <a:gd name="T63" fmla="*/ 107 h 299"/>
              <a:gd name="T64" fmla="*/ 33 w 279"/>
              <a:gd name="T65" fmla="*/ 118 h 299"/>
              <a:gd name="T66" fmla="*/ 33 w 279"/>
              <a:gd name="T67" fmla="*/ 203 h 299"/>
              <a:gd name="T68" fmla="*/ 44 w 279"/>
              <a:gd name="T69" fmla="*/ 214 h 299"/>
              <a:gd name="T70" fmla="*/ 54 w 279"/>
              <a:gd name="T71" fmla="*/ 203 h 299"/>
              <a:gd name="T72" fmla="*/ 118 w 279"/>
              <a:gd name="T73" fmla="*/ 203 h 299"/>
              <a:gd name="T74" fmla="*/ 118 w 279"/>
              <a:gd name="T75" fmla="*/ 118 h 299"/>
              <a:gd name="T76" fmla="*/ 108 w 279"/>
              <a:gd name="T77" fmla="*/ 107 h 299"/>
              <a:gd name="T78" fmla="*/ 97 w 279"/>
              <a:gd name="T79" fmla="*/ 118 h 299"/>
              <a:gd name="T80" fmla="*/ 97 w 279"/>
              <a:gd name="T81" fmla="*/ 203 h 299"/>
              <a:gd name="T82" fmla="*/ 108 w 279"/>
              <a:gd name="T83" fmla="*/ 214 h 299"/>
              <a:gd name="T84" fmla="*/ 118 w 279"/>
              <a:gd name="T85" fmla="*/ 203 h 299"/>
              <a:gd name="T86" fmla="*/ 182 w 279"/>
              <a:gd name="T87" fmla="*/ 203 h 299"/>
              <a:gd name="T88" fmla="*/ 182 w 279"/>
              <a:gd name="T89" fmla="*/ 118 h 299"/>
              <a:gd name="T90" fmla="*/ 172 w 279"/>
              <a:gd name="T91" fmla="*/ 107 h 299"/>
              <a:gd name="T92" fmla="*/ 161 w 279"/>
              <a:gd name="T93" fmla="*/ 118 h 299"/>
              <a:gd name="T94" fmla="*/ 161 w 279"/>
              <a:gd name="T95" fmla="*/ 203 h 299"/>
              <a:gd name="T96" fmla="*/ 172 w 279"/>
              <a:gd name="T97" fmla="*/ 214 h 299"/>
              <a:gd name="T98" fmla="*/ 182 w 279"/>
              <a:gd name="T99" fmla="*/ 203 h 299"/>
              <a:gd name="T100" fmla="*/ 246 w 279"/>
              <a:gd name="T101" fmla="*/ 203 h 299"/>
              <a:gd name="T102" fmla="*/ 246 w 279"/>
              <a:gd name="T103" fmla="*/ 118 h 299"/>
              <a:gd name="T104" fmla="*/ 236 w 279"/>
              <a:gd name="T105" fmla="*/ 107 h 299"/>
              <a:gd name="T106" fmla="*/ 225 w 279"/>
              <a:gd name="T107" fmla="*/ 118 h 299"/>
              <a:gd name="T108" fmla="*/ 225 w 279"/>
              <a:gd name="T109" fmla="*/ 203 h 299"/>
              <a:gd name="T110" fmla="*/ 236 w 279"/>
              <a:gd name="T111" fmla="*/ 214 h 299"/>
              <a:gd name="T112" fmla="*/ 246 w 279"/>
              <a:gd name="T113" fmla="*/ 203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79" h="299">
                <a:moveTo>
                  <a:pt x="268" y="299"/>
                </a:moveTo>
                <a:cubicBezTo>
                  <a:pt x="12" y="299"/>
                  <a:pt x="12" y="299"/>
                  <a:pt x="12" y="299"/>
                </a:cubicBezTo>
                <a:cubicBezTo>
                  <a:pt x="8" y="299"/>
                  <a:pt x="5" y="297"/>
                  <a:pt x="3" y="294"/>
                </a:cubicBezTo>
                <a:cubicBezTo>
                  <a:pt x="1" y="291"/>
                  <a:pt x="0" y="287"/>
                  <a:pt x="2" y="284"/>
                </a:cubicBezTo>
                <a:cubicBezTo>
                  <a:pt x="23" y="241"/>
                  <a:pt x="23" y="241"/>
                  <a:pt x="23" y="241"/>
                </a:cubicBezTo>
                <a:cubicBezTo>
                  <a:pt x="25" y="238"/>
                  <a:pt x="29" y="235"/>
                  <a:pt x="33" y="235"/>
                </a:cubicBezTo>
                <a:cubicBezTo>
                  <a:pt x="246" y="235"/>
                  <a:pt x="246" y="235"/>
                  <a:pt x="246" y="235"/>
                </a:cubicBezTo>
                <a:cubicBezTo>
                  <a:pt x="250" y="235"/>
                  <a:pt x="254" y="238"/>
                  <a:pt x="256" y="241"/>
                </a:cubicBezTo>
                <a:cubicBezTo>
                  <a:pt x="277" y="284"/>
                  <a:pt x="277" y="284"/>
                  <a:pt x="277" y="284"/>
                </a:cubicBezTo>
                <a:cubicBezTo>
                  <a:pt x="279" y="287"/>
                  <a:pt x="279" y="291"/>
                  <a:pt x="277" y="294"/>
                </a:cubicBezTo>
                <a:cubicBezTo>
                  <a:pt x="275" y="297"/>
                  <a:pt x="271" y="299"/>
                  <a:pt x="268" y="299"/>
                </a:cubicBezTo>
                <a:close/>
                <a:moveTo>
                  <a:pt x="29" y="278"/>
                </a:moveTo>
                <a:cubicBezTo>
                  <a:pt x="250" y="278"/>
                  <a:pt x="250" y="278"/>
                  <a:pt x="250" y="278"/>
                </a:cubicBezTo>
                <a:cubicBezTo>
                  <a:pt x="240" y="257"/>
                  <a:pt x="240" y="257"/>
                  <a:pt x="240" y="257"/>
                </a:cubicBezTo>
                <a:cubicBezTo>
                  <a:pt x="40" y="257"/>
                  <a:pt x="40" y="257"/>
                  <a:pt x="40" y="257"/>
                </a:cubicBezTo>
                <a:lnTo>
                  <a:pt x="29" y="278"/>
                </a:lnTo>
                <a:close/>
                <a:moveTo>
                  <a:pt x="257" y="86"/>
                </a:moveTo>
                <a:cubicBezTo>
                  <a:pt x="22" y="86"/>
                  <a:pt x="22" y="86"/>
                  <a:pt x="22" y="86"/>
                </a:cubicBezTo>
                <a:cubicBezTo>
                  <a:pt x="17" y="86"/>
                  <a:pt x="13" y="83"/>
                  <a:pt x="12" y="78"/>
                </a:cubicBezTo>
                <a:cubicBezTo>
                  <a:pt x="11" y="73"/>
                  <a:pt x="13" y="68"/>
                  <a:pt x="17" y="66"/>
                </a:cubicBezTo>
                <a:cubicBezTo>
                  <a:pt x="135" y="2"/>
                  <a:pt x="135" y="2"/>
                  <a:pt x="135" y="2"/>
                </a:cubicBezTo>
                <a:cubicBezTo>
                  <a:pt x="138" y="0"/>
                  <a:pt x="142" y="0"/>
                  <a:pt x="145" y="2"/>
                </a:cubicBezTo>
                <a:cubicBezTo>
                  <a:pt x="262" y="66"/>
                  <a:pt x="262" y="66"/>
                  <a:pt x="262" y="66"/>
                </a:cubicBezTo>
                <a:cubicBezTo>
                  <a:pt x="266" y="68"/>
                  <a:pt x="269" y="73"/>
                  <a:pt x="267" y="78"/>
                </a:cubicBezTo>
                <a:cubicBezTo>
                  <a:pt x="266" y="83"/>
                  <a:pt x="262" y="86"/>
                  <a:pt x="257" y="86"/>
                </a:cubicBezTo>
                <a:close/>
                <a:moveTo>
                  <a:pt x="64" y="65"/>
                </a:moveTo>
                <a:cubicBezTo>
                  <a:pt x="215" y="65"/>
                  <a:pt x="215" y="65"/>
                  <a:pt x="215" y="65"/>
                </a:cubicBezTo>
                <a:cubicBezTo>
                  <a:pt x="140" y="23"/>
                  <a:pt x="140" y="23"/>
                  <a:pt x="140" y="23"/>
                </a:cubicBezTo>
                <a:lnTo>
                  <a:pt x="64" y="65"/>
                </a:lnTo>
                <a:close/>
                <a:moveTo>
                  <a:pt x="54" y="203"/>
                </a:moveTo>
                <a:cubicBezTo>
                  <a:pt x="54" y="118"/>
                  <a:pt x="54" y="118"/>
                  <a:pt x="54" y="118"/>
                </a:cubicBezTo>
                <a:cubicBezTo>
                  <a:pt x="54" y="112"/>
                  <a:pt x="50" y="107"/>
                  <a:pt x="44" y="107"/>
                </a:cubicBezTo>
                <a:cubicBezTo>
                  <a:pt x="38" y="107"/>
                  <a:pt x="33" y="112"/>
                  <a:pt x="33" y="118"/>
                </a:cubicBezTo>
                <a:cubicBezTo>
                  <a:pt x="33" y="203"/>
                  <a:pt x="33" y="203"/>
                  <a:pt x="33" y="203"/>
                </a:cubicBezTo>
                <a:cubicBezTo>
                  <a:pt x="33" y="209"/>
                  <a:pt x="38" y="214"/>
                  <a:pt x="44" y="214"/>
                </a:cubicBezTo>
                <a:cubicBezTo>
                  <a:pt x="50" y="214"/>
                  <a:pt x="54" y="209"/>
                  <a:pt x="54" y="203"/>
                </a:cubicBezTo>
                <a:close/>
                <a:moveTo>
                  <a:pt x="118" y="203"/>
                </a:moveTo>
                <a:cubicBezTo>
                  <a:pt x="118" y="118"/>
                  <a:pt x="118" y="118"/>
                  <a:pt x="118" y="118"/>
                </a:cubicBezTo>
                <a:cubicBezTo>
                  <a:pt x="118" y="112"/>
                  <a:pt x="114" y="107"/>
                  <a:pt x="108" y="107"/>
                </a:cubicBezTo>
                <a:cubicBezTo>
                  <a:pt x="102" y="107"/>
                  <a:pt x="97" y="112"/>
                  <a:pt x="97" y="118"/>
                </a:cubicBezTo>
                <a:cubicBezTo>
                  <a:pt x="97" y="203"/>
                  <a:pt x="97" y="203"/>
                  <a:pt x="97" y="203"/>
                </a:cubicBezTo>
                <a:cubicBezTo>
                  <a:pt x="97" y="209"/>
                  <a:pt x="102" y="214"/>
                  <a:pt x="108" y="214"/>
                </a:cubicBezTo>
                <a:cubicBezTo>
                  <a:pt x="114" y="214"/>
                  <a:pt x="118" y="209"/>
                  <a:pt x="118" y="203"/>
                </a:cubicBezTo>
                <a:close/>
                <a:moveTo>
                  <a:pt x="182" y="203"/>
                </a:moveTo>
                <a:cubicBezTo>
                  <a:pt x="182" y="118"/>
                  <a:pt x="182" y="118"/>
                  <a:pt x="182" y="118"/>
                </a:cubicBezTo>
                <a:cubicBezTo>
                  <a:pt x="182" y="112"/>
                  <a:pt x="178" y="107"/>
                  <a:pt x="172" y="107"/>
                </a:cubicBezTo>
                <a:cubicBezTo>
                  <a:pt x="166" y="107"/>
                  <a:pt x="161" y="112"/>
                  <a:pt x="161" y="118"/>
                </a:cubicBezTo>
                <a:cubicBezTo>
                  <a:pt x="161" y="203"/>
                  <a:pt x="161" y="203"/>
                  <a:pt x="161" y="203"/>
                </a:cubicBezTo>
                <a:cubicBezTo>
                  <a:pt x="161" y="209"/>
                  <a:pt x="166" y="214"/>
                  <a:pt x="172" y="214"/>
                </a:cubicBezTo>
                <a:cubicBezTo>
                  <a:pt x="178" y="214"/>
                  <a:pt x="182" y="209"/>
                  <a:pt x="182" y="203"/>
                </a:cubicBezTo>
                <a:close/>
                <a:moveTo>
                  <a:pt x="246" y="203"/>
                </a:moveTo>
                <a:cubicBezTo>
                  <a:pt x="246" y="118"/>
                  <a:pt x="246" y="118"/>
                  <a:pt x="246" y="118"/>
                </a:cubicBezTo>
                <a:cubicBezTo>
                  <a:pt x="246" y="112"/>
                  <a:pt x="242" y="107"/>
                  <a:pt x="236" y="107"/>
                </a:cubicBezTo>
                <a:cubicBezTo>
                  <a:pt x="230" y="107"/>
                  <a:pt x="225" y="112"/>
                  <a:pt x="225" y="118"/>
                </a:cubicBezTo>
                <a:cubicBezTo>
                  <a:pt x="225" y="203"/>
                  <a:pt x="225" y="203"/>
                  <a:pt x="225" y="203"/>
                </a:cubicBezTo>
                <a:cubicBezTo>
                  <a:pt x="225" y="209"/>
                  <a:pt x="230" y="214"/>
                  <a:pt x="236" y="214"/>
                </a:cubicBezTo>
                <a:cubicBezTo>
                  <a:pt x="242" y="214"/>
                  <a:pt x="246" y="209"/>
                  <a:pt x="246" y="203"/>
                </a:cubicBezTo>
                <a:close/>
              </a:path>
            </a:pathLst>
          </a:custGeom>
          <a:solidFill>
            <a:srgbClr val="681C2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ca-ES" sz="18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" name="Freeform 778">
            <a:extLst>
              <a:ext uri="{FF2B5EF4-FFF2-40B4-BE49-F238E27FC236}">
                <a16:creationId xmlns:a16="http://schemas.microsoft.com/office/drawing/2014/main" id="{F4DE91E5-6432-104A-5537-20573CDA8E0F}"/>
              </a:ext>
            </a:extLst>
          </p:cNvPr>
          <p:cNvSpPr>
            <a:spLocks noEditPoints="1"/>
          </p:cNvSpPr>
          <p:nvPr/>
        </p:nvSpPr>
        <p:spPr bwMode="auto">
          <a:xfrm>
            <a:off x="4295801" y="2365437"/>
            <a:ext cx="1076518" cy="1001061"/>
          </a:xfrm>
          <a:custGeom>
            <a:avLst/>
            <a:gdLst>
              <a:gd name="T0" fmla="*/ 309 w 320"/>
              <a:gd name="T1" fmla="*/ 43 h 278"/>
              <a:gd name="T2" fmla="*/ 213 w 320"/>
              <a:gd name="T3" fmla="*/ 43 h 278"/>
              <a:gd name="T4" fmla="*/ 213 w 320"/>
              <a:gd name="T5" fmla="*/ 11 h 278"/>
              <a:gd name="T6" fmla="*/ 202 w 320"/>
              <a:gd name="T7" fmla="*/ 0 h 278"/>
              <a:gd name="T8" fmla="*/ 117 w 320"/>
              <a:gd name="T9" fmla="*/ 0 h 278"/>
              <a:gd name="T10" fmla="*/ 106 w 320"/>
              <a:gd name="T11" fmla="*/ 11 h 278"/>
              <a:gd name="T12" fmla="*/ 106 w 320"/>
              <a:gd name="T13" fmla="*/ 43 h 278"/>
              <a:gd name="T14" fmla="*/ 10 w 320"/>
              <a:gd name="T15" fmla="*/ 43 h 278"/>
              <a:gd name="T16" fmla="*/ 0 w 320"/>
              <a:gd name="T17" fmla="*/ 54 h 278"/>
              <a:gd name="T18" fmla="*/ 0 w 320"/>
              <a:gd name="T19" fmla="*/ 160 h 278"/>
              <a:gd name="T20" fmla="*/ 10 w 320"/>
              <a:gd name="T21" fmla="*/ 171 h 278"/>
              <a:gd name="T22" fmla="*/ 21 w 320"/>
              <a:gd name="T23" fmla="*/ 171 h 278"/>
              <a:gd name="T24" fmla="*/ 21 w 320"/>
              <a:gd name="T25" fmla="*/ 267 h 278"/>
              <a:gd name="T26" fmla="*/ 32 w 320"/>
              <a:gd name="T27" fmla="*/ 278 h 278"/>
              <a:gd name="T28" fmla="*/ 288 w 320"/>
              <a:gd name="T29" fmla="*/ 278 h 278"/>
              <a:gd name="T30" fmla="*/ 298 w 320"/>
              <a:gd name="T31" fmla="*/ 267 h 278"/>
              <a:gd name="T32" fmla="*/ 298 w 320"/>
              <a:gd name="T33" fmla="*/ 171 h 278"/>
              <a:gd name="T34" fmla="*/ 309 w 320"/>
              <a:gd name="T35" fmla="*/ 171 h 278"/>
              <a:gd name="T36" fmla="*/ 320 w 320"/>
              <a:gd name="T37" fmla="*/ 160 h 278"/>
              <a:gd name="T38" fmla="*/ 320 w 320"/>
              <a:gd name="T39" fmla="*/ 54 h 278"/>
              <a:gd name="T40" fmla="*/ 309 w 320"/>
              <a:gd name="T41" fmla="*/ 43 h 278"/>
              <a:gd name="T42" fmla="*/ 128 w 320"/>
              <a:gd name="T43" fmla="*/ 22 h 278"/>
              <a:gd name="T44" fmla="*/ 192 w 320"/>
              <a:gd name="T45" fmla="*/ 22 h 278"/>
              <a:gd name="T46" fmla="*/ 192 w 320"/>
              <a:gd name="T47" fmla="*/ 43 h 278"/>
              <a:gd name="T48" fmla="*/ 128 w 320"/>
              <a:gd name="T49" fmla="*/ 43 h 278"/>
              <a:gd name="T50" fmla="*/ 128 w 320"/>
              <a:gd name="T51" fmla="*/ 22 h 278"/>
              <a:gd name="T52" fmla="*/ 277 w 320"/>
              <a:gd name="T53" fmla="*/ 256 h 278"/>
              <a:gd name="T54" fmla="*/ 42 w 320"/>
              <a:gd name="T55" fmla="*/ 256 h 278"/>
              <a:gd name="T56" fmla="*/ 42 w 320"/>
              <a:gd name="T57" fmla="*/ 171 h 278"/>
              <a:gd name="T58" fmla="*/ 85 w 320"/>
              <a:gd name="T59" fmla="*/ 171 h 278"/>
              <a:gd name="T60" fmla="*/ 85 w 320"/>
              <a:gd name="T61" fmla="*/ 182 h 278"/>
              <a:gd name="T62" fmla="*/ 96 w 320"/>
              <a:gd name="T63" fmla="*/ 192 h 278"/>
              <a:gd name="T64" fmla="*/ 106 w 320"/>
              <a:gd name="T65" fmla="*/ 182 h 278"/>
              <a:gd name="T66" fmla="*/ 106 w 320"/>
              <a:gd name="T67" fmla="*/ 171 h 278"/>
              <a:gd name="T68" fmla="*/ 213 w 320"/>
              <a:gd name="T69" fmla="*/ 171 h 278"/>
              <a:gd name="T70" fmla="*/ 213 w 320"/>
              <a:gd name="T71" fmla="*/ 182 h 278"/>
              <a:gd name="T72" fmla="*/ 224 w 320"/>
              <a:gd name="T73" fmla="*/ 192 h 278"/>
              <a:gd name="T74" fmla="*/ 234 w 320"/>
              <a:gd name="T75" fmla="*/ 182 h 278"/>
              <a:gd name="T76" fmla="*/ 234 w 320"/>
              <a:gd name="T77" fmla="*/ 171 h 278"/>
              <a:gd name="T78" fmla="*/ 277 w 320"/>
              <a:gd name="T79" fmla="*/ 171 h 278"/>
              <a:gd name="T80" fmla="*/ 277 w 320"/>
              <a:gd name="T81" fmla="*/ 256 h 278"/>
              <a:gd name="T82" fmla="*/ 298 w 320"/>
              <a:gd name="T83" fmla="*/ 150 h 278"/>
              <a:gd name="T84" fmla="*/ 234 w 320"/>
              <a:gd name="T85" fmla="*/ 150 h 278"/>
              <a:gd name="T86" fmla="*/ 234 w 320"/>
              <a:gd name="T87" fmla="*/ 139 h 278"/>
              <a:gd name="T88" fmla="*/ 224 w 320"/>
              <a:gd name="T89" fmla="*/ 128 h 278"/>
              <a:gd name="T90" fmla="*/ 213 w 320"/>
              <a:gd name="T91" fmla="*/ 139 h 278"/>
              <a:gd name="T92" fmla="*/ 213 w 320"/>
              <a:gd name="T93" fmla="*/ 150 h 278"/>
              <a:gd name="T94" fmla="*/ 106 w 320"/>
              <a:gd name="T95" fmla="*/ 150 h 278"/>
              <a:gd name="T96" fmla="*/ 106 w 320"/>
              <a:gd name="T97" fmla="*/ 139 h 278"/>
              <a:gd name="T98" fmla="*/ 96 w 320"/>
              <a:gd name="T99" fmla="*/ 128 h 278"/>
              <a:gd name="T100" fmla="*/ 85 w 320"/>
              <a:gd name="T101" fmla="*/ 139 h 278"/>
              <a:gd name="T102" fmla="*/ 85 w 320"/>
              <a:gd name="T103" fmla="*/ 150 h 278"/>
              <a:gd name="T104" fmla="*/ 21 w 320"/>
              <a:gd name="T105" fmla="*/ 150 h 278"/>
              <a:gd name="T106" fmla="*/ 21 w 320"/>
              <a:gd name="T107" fmla="*/ 64 h 278"/>
              <a:gd name="T108" fmla="*/ 298 w 320"/>
              <a:gd name="T109" fmla="*/ 64 h 278"/>
              <a:gd name="T110" fmla="*/ 298 w 320"/>
              <a:gd name="T111" fmla="*/ 150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20" h="278">
                <a:moveTo>
                  <a:pt x="309" y="43"/>
                </a:moveTo>
                <a:cubicBezTo>
                  <a:pt x="213" y="43"/>
                  <a:pt x="213" y="43"/>
                  <a:pt x="213" y="43"/>
                </a:cubicBezTo>
                <a:cubicBezTo>
                  <a:pt x="213" y="11"/>
                  <a:pt x="213" y="11"/>
                  <a:pt x="213" y="11"/>
                </a:cubicBezTo>
                <a:cubicBezTo>
                  <a:pt x="213" y="5"/>
                  <a:pt x="208" y="0"/>
                  <a:pt x="202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11" y="0"/>
                  <a:pt x="106" y="5"/>
                  <a:pt x="106" y="11"/>
                </a:cubicBezTo>
                <a:cubicBezTo>
                  <a:pt x="106" y="43"/>
                  <a:pt x="106" y="43"/>
                  <a:pt x="106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4" y="43"/>
                  <a:pt x="0" y="48"/>
                  <a:pt x="0" y="54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6"/>
                  <a:pt x="4" y="171"/>
                  <a:pt x="10" y="171"/>
                </a:cubicBezTo>
                <a:cubicBezTo>
                  <a:pt x="21" y="171"/>
                  <a:pt x="21" y="171"/>
                  <a:pt x="21" y="171"/>
                </a:cubicBezTo>
                <a:cubicBezTo>
                  <a:pt x="21" y="267"/>
                  <a:pt x="21" y="267"/>
                  <a:pt x="21" y="267"/>
                </a:cubicBezTo>
                <a:cubicBezTo>
                  <a:pt x="21" y="273"/>
                  <a:pt x="26" y="278"/>
                  <a:pt x="32" y="278"/>
                </a:cubicBezTo>
                <a:cubicBezTo>
                  <a:pt x="288" y="278"/>
                  <a:pt x="288" y="278"/>
                  <a:pt x="288" y="278"/>
                </a:cubicBezTo>
                <a:cubicBezTo>
                  <a:pt x="294" y="278"/>
                  <a:pt x="298" y="273"/>
                  <a:pt x="298" y="267"/>
                </a:cubicBezTo>
                <a:cubicBezTo>
                  <a:pt x="298" y="171"/>
                  <a:pt x="298" y="171"/>
                  <a:pt x="298" y="171"/>
                </a:cubicBezTo>
                <a:cubicBezTo>
                  <a:pt x="309" y="171"/>
                  <a:pt x="309" y="171"/>
                  <a:pt x="309" y="171"/>
                </a:cubicBezTo>
                <a:cubicBezTo>
                  <a:pt x="315" y="171"/>
                  <a:pt x="320" y="166"/>
                  <a:pt x="320" y="160"/>
                </a:cubicBezTo>
                <a:cubicBezTo>
                  <a:pt x="320" y="54"/>
                  <a:pt x="320" y="54"/>
                  <a:pt x="320" y="54"/>
                </a:cubicBezTo>
                <a:cubicBezTo>
                  <a:pt x="320" y="48"/>
                  <a:pt x="315" y="43"/>
                  <a:pt x="309" y="43"/>
                </a:cubicBezTo>
                <a:close/>
                <a:moveTo>
                  <a:pt x="128" y="22"/>
                </a:moveTo>
                <a:cubicBezTo>
                  <a:pt x="192" y="22"/>
                  <a:pt x="192" y="22"/>
                  <a:pt x="192" y="22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28" y="43"/>
                  <a:pt x="128" y="43"/>
                  <a:pt x="128" y="43"/>
                </a:cubicBezTo>
                <a:lnTo>
                  <a:pt x="128" y="22"/>
                </a:lnTo>
                <a:close/>
                <a:moveTo>
                  <a:pt x="277" y="256"/>
                </a:moveTo>
                <a:cubicBezTo>
                  <a:pt x="42" y="256"/>
                  <a:pt x="42" y="256"/>
                  <a:pt x="42" y="256"/>
                </a:cubicBezTo>
                <a:cubicBezTo>
                  <a:pt x="42" y="171"/>
                  <a:pt x="42" y="171"/>
                  <a:pt x="42" y="171"/>
                </a:cubicBezTo>
                <a:cubicBezTo>
                  <a:pt x="85" y="171"/>
                  <a:pt x="85" y="171"/>
                  <a:pt x="85" y="171"/>
                </a:cubicBezTo>
                <a:cubicBezTo>
                  <a:pt x="85" y="182"/>
                  <a:pt x="85" y="182"/>
                  <a:pt x="85" y="182"/>
                </a:cubicBezTo>
                <a:cubicBezTo>
                  <a:pt x="85" y="188"/>
                  <a:pt x="90" y="192"/>
                  <a:pt x="96" y="192"/>
                </a:cubicBezTo>
                <a:cubicBezTo>
                  <a:pt x="102" y="192"/>
                  <a:pt x="106" y="188"/>
                  <a:pt x="106" y="182"/>
                </a:cubicBezTo>
                <a:cubicBezTo>
                  <a:pt x="106" y="171"/>
                  <a:pt x="106" y="171"/>
                  <a:pt x="106" y="171"/>
                </a:cubicBezTo>
                <a:cubicBezTo>
                  <a:pt x="213" y="171"/>
                  <a:pt x="213" y="171"/>
                  <a:pt x="213" y="171"/>
                </a:cubicBezTo>
                <a:cubicBezTo>
                  <a:pt x="213" y="182"/>
                  <a:pt x="213" y="182"/>
                  <a:pt x="213" y="182"/>
                </a:cubicBezTo>
                <a:cubicBezTo>
                  <a:pt x="213" y="188"/>
                  <a:pt x="218" y="192"/>
                  <a:pt x="224" y="192"/>
                </a:cubicBezTo>
                <a:cubicBezTo>
                  <a:pt x="230" y="192"/>
                  <a:pt x="234" y="188"/>
                  <a:pt x="234" y="182"/>
                </a:cubicBezTo>
                <a:cubicBezTo>
                  <a:pt x="234" y="171"/>
                  <a:pt x="234" y="171"/>
                  <a:pt x="234" y="171"/>
                </a:cubicBezTo>
                <a:cubicBezTo>
                  <a:pt x="277" y="171"/>
                  <a:pt x="277" y="171"/>
                  <a:pt x="277" y="171"/>
                </a:cubicBezTo>
                <a:lnTo>
                  <a:pt x="277" y="256"/>
                </a:lnTo>
                <a:close/>
                <a:moveTo>
                  <a:pt x="298" y="150"/>
                </a:moveTo>
                <a:cubicBezTo>
                  <a:pt x="234" y="150"/>
                  <a:pt x="234" y="150"/>
                  <a:pt x="234" y="150"/>
                </a:cubicBezTo>
                <a:cubicBezTo>
                  <a:pt x="234" y="139"/>
                  <a:pt x="234" y="139"/>
                  <a:pt x="234" y="139"/>
                </a:cubicBezTo>
                <a:cubicBezTo>
                  <a:pt x="234" y="133"/>
                  <a:pt x="230" y="128"/>
                  <a:pt x="224" y="128"/>
                </a:cubicBezTo>
                <a:cubicBezTo>
                  <a:pt x="218" y="128"/>
                  <a:pt x="213" y="133"/>
                  <a:pt x="213" y="139"/>
                </a:cubicBezTo>
                <a:cubicBezTo>
                  <a:pt x="213" y="150"/>
                  <a:pt x="213" y="150"/>
                  <a:pt x="213" y="150"/>
                </a:cubicBezTo>
                <a:cubicBezTo>
                  <a:pt x="106" y="150"/>
                  <a:pt x="106" y="150"/>
                  <a:pt x="106" y="150"/>
                </a:cubicBezTo>
                <a:cubicBezTo>
                  <a:pt x="106" y="139"/>
                  <a:pt x="106" y="139"/>
                  <a:pt x="106" y="139"/>
                </a:cubicBezTo>
                <a:cubicBezTo>
                  <a:pt x="106" y="133"/>
                  <a:pt x="102" y="128"/>
                  <a:pt x="96" y="128"/>
                </a:cubicBezTo>
                <a:cubicBezTo>
                  <a:pt x="90" y="128"/>
                  <a:pt x="85" y="133"/>
                  <a:pt x="85" y="139"/>
                </a:cubicBezTo>
                <a:cubicBezTo>
                  <a:pt x="85" y="150"/>
                  <a:pt x="85" y="150"/>
                  <a:pt x="85" y="150"/>
                </a:cubicBezTo>
                <a:cubicBezTo>
                  <a:pt x="21" y="150"/>
                  <a:pt x="21" y="150"/>
                  <a:pt x="21" y="150"/>
                </a:cubicBezTo>
                <a:cubicBezTo>
                  <a:pt x="21" y="64"/>
                  <a:pt x="21" y="64"/>
                  <a:pt x="21" y="64"/>
                </a:cubicBezTo>
                <a:cubicBezTo>
                  <a:pt x="298" y="64"/>
                  <a:pt x="298" y="64"/>
                  <a:pt x="298" y="64"/>
                </a:cubicBezTo>
                <a:lnTo>
                  <a:pt x="298" y="150"/>
                </a:lnTo>
                <a:close/>
              </a:path>
            </a:pathLst>
          </a:custGeom>
          <a:solidFill>
            <a:srgbClr val="681C2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ca-ES" sz="1800" dirty="0">
              <a:solidFill>
                <a:prstClr val="black"/>
              </a:solidFill>
              <a:latin typeface="Verdana"/>
            </a:endParaRPr>
          </a:p>
        </p:txBody>
      </p:sp>
      <p:grpSp>
        <p:nvGrpSpPr>
          <p:cNvPr id="20" name="Group 317">
            <a:extLst>
              <a:ext uri="{FF2B5EF4-FFF2-40B4-BE49-F238E27FC236}">
                <a16:creationId xmlns:a16="http://schemas.microsoft.com/office/drawing/2014/main" id="{9E4650F0-781E-1040-2D4C-3F2834880B7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938189" y="2343708"/>
            <a:ext cx="1038132" cy="965365"/>
            <a:chOff x="3102" y="1404"/>
            <a:chExt cx="214" cy="199"/>
          </a:xfrm>
          <a:solidFill>
            <a:srgbClr val="681C25"/>
          </a:solidFill>
        </p:grpSpPr>
        <p:sp>
          <p:nvSpPr>
            <p:cNvPr id="21" name="Freeform 318">
              <a:extLst>
                <a:ext uri="{FF2B5EF4-FFF2-40B4-BE49-F238E27FC236}">
                  <a16:creationId xmlns:a16="http://schemas.microsoft.com/office/drawing/2014/main" id="{9496D1DF-5DB0-A751-CFDA-805B220DD0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52" y="1490"/>
              <a:ext cx="42" cy="42"/>
            </a:xfrm>
            <a:custGeom>
              <a:avLst/>
              <a:gdLst>
                <a:gd name="T0" fmla="*/ 54 w 64"/>
                <a:gd name="T1" fmla="*/ 0 h 64"/>
                <a:gd name="T2" fmla="*/ 11 w 64"/>
                <a:gd name="T3" fmla="*/ 0 h 64"/>
                <a:gd name="T4" fmla="*/ 0 w 64"/>
                <a:gd name="T5" fmla="*/ 10 h 64"/>
                <a:gd name="T6" fmla="*/ 0 w 64"/>
                <a:gd name="T7" fmla="*/ 53 h 64"/>
                <a:gd name="T8" fmla="*/ 11 w 64"/>
                <a:gd name="T9" fmla="*/ 64 h 64"/>
                <a:gd name="T10" fmla="*/ 54 w 64"/>
                <a:gd name="T11" fmla="*/ 64 h 64"/>
                <a:gd name="T12" fmla="*/ 64 w 64"/>
                <a:gd name="T13" fmla="*/ 53 h 64"/>
                <a:gd name="T14" fmla="*/ 64 w 64"/>
                <a:gd name="T15" fmla="*/ 10 h 64"/>
                <a:gd name="T16" fmla="*/ 54 w 64"/>
                <a:gd name="T17" fmla="*/ 0 h 64"/>
                <a:gd name="T18" fmla="*/ 43 w 64"/>
                <a:gd name="T19" fmla="*/ 42 h 64"/>
                <a:gd name="T20" fmla="*/ 22 w 64"/>
                <a:gd name="T21" fmla="*/ 42 h 64"/>
                <a:gd name="T22" fmla="*/ 22 w 64"/>
                <a:gd name="T23" fmla="*/ 21 h 64"/>
                <a:gd name="T24" fmla="*/ 43 w 64"/>
                <a:gd name="T25" fmla="*/ 21 h 64"/>
                <a:gd name="T26" fmla="*/ 43 w 64"/>
                <a:gd name="T27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" h="64">
                  <a:moveTo>
                    <a:pt x="54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9"/>
                    <a:pt x="5" y="64"/>
                    <a:pt x="11" y="64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60" y="64"/>
                    <a:pt x="64" y="59"/>
                    <a:pt x="64" y="53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64" y="4"/>
                    <a:pt x="60" y="0"/>
                    <a:pt x="54" y="0"/>
                  </a:cubicBezTo>
                  <a:close/>
                  <a:moveTo>
                    <a:pt x="43" y="42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43" y="21"/>
                    <a:pt x="43" y="21"/>
                    <a:pt x="43" y="21"/>
                  </a:cubicBezTo>
                  <a:lnTo>
                    <a:pt x="43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Freeform 319">
              <a:extLst>
                <a:ext uri="{FF2B5EF4-FFF2-40B4-BE49-F238E27FC236}">
                  <a16:creationId xmlns:a16="http://schemas.microsoft.com/office/drawing/2014/main" id="{8A063064-DD1F-1A45-64DC-75BDD3F128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3" y="1490"/>
              <a:ext cx="42" cy="42"/>
            </a:xfrm>
            <a:custGeom>
              <a:avLst/>
              <a:gdLst>
                <a:gd name="T0" fmla="*/ 11 w 64"/>
                <a:gd name="T1" fmla="*/ 64 h 64"/>
                <a:gd name="T2" fmla="*/ 53 w 64"/>
                <a:gd name="T3" fmla="*/ 64 h 64"/>
                <a:gd name="T4" fmla="*/ 64 w 64"/>
                <a:gd name="T5" fmla="*/ 53 h 64"/>
                <a:gd name="T6" fmla="*/ 64 w 64"/>
                <a:gd name="T7" fmla="*/ 10 h 64"/>
                <a:gd name="T8" fmla="*/ 53 w 64"/>
                <a:gd name="T9" fmla="*/ 0 h 64"/>
                <a:gd name="T10" fmla="*/ 11 w 64"/>
                <a:gd name="T11" fmla="*/ 0 h 64"/>
                <a:gd name="T12" fmla="*/ 0 w 64"/>
                <a:gd name="T13" fmla="*/ 10 h 64"/>
                <a:gd name="T14" fmla="*/ 0 w 64"/>
                <a:gd name="T15" fmla="*/ 53 h 64"/>
                <a:gd name="T16" fmla="*/ 11 w 64"/>
                <a:gd name="T17" fmla="*/ 64 h 64"/>
                <a:gd name="T18" fmla="*/ 21 w 64"/>
                <a:gd name="T19" fmla="*/ 21 h 64"/>
                <a:gd name="T20" fmla="*/ 43 w 64"/>
                <a:gd name="T21" fmla="*/ 21 h 64"/>
                <a:gd name="T22" fmla="*/ 43 w 64"/>
                <a:gd name="T23" fmla="*/ 42 h 64"/>
                <a:gd name="T24" fmla="*/ 21 w 64"/>
                <a:gd name="T25" fmla="*/ 42 h 64"/>
                <a:gd name="T26" fmla="*/ 21 w 64"/>
                <a:gd name="T27" fmla="*/ 2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" h="64">
                  <a:moveTo>
                    <a:pt x="11" y="64"/>
                  </a:moveTo>
                  <a:cubicBezTo>
                    <a:pt x="53" y="64"/>
                    <a:pt x="53" y="64"/>
                    <a:pt x="53" y="64"/>
                  </a:cubicBezTo>
                  <a:cubicBezTo>
                    <a:pt x="59" y="64"/>
                    <a:pt x="64" y="59"/>
                    <a:pt x="64" y="53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64" y="4"/>
                    <a:pt x="59" y="0"/>
                    <a:pt x="5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9"/>
                    <a:pt x="5" y="64"/>
                    <a:pt x="11" y="64"/>
                  </a:cubicBezTo>
                  <a:close/>
                  <a:moveTo>
                    <a:pt x="21" y="21"/>
                  </a:moveTo>
                  <a:cubicBezTo>
                    <a:pt x="43" y="21"/>
                    <a:pt x="43" y="21"/>
                    <a:pt x="43" y="21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21" y="42"/>
                    <a:pt x="21" y="42"/>
                    <a:pt x="21" y="42"/>
                  </a:cubicBezTo>
                  <a:lnTo>
                    <a:pt x="21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320">
              <a:extLst>
                <a:ext uri="{FF2B5EF4-FFF2-40B4-BE49-F238E27FC236}">
                  <a16:creationId xmlns:a16="http://schemas.microsoft.com/office/drawing/2014/main" id="{64BC7BF5-1644-9D60-E69F-7B75D91233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02" y="1404"/>
              <a:ext cx="214" cy="199"/>
            </a:xfrm>
            <a:custGeom>
              <a:avLst/>
              <a:gdLst>
                <a:gd name="T0" fmla="*/ 317 w 322"/>
                <a:gd name="T1" fmla="*/ 131 h 299"/>
                <a:gd name="T2" fmla="*/ 168 w 322"/>
                <a:gd name="T3" fmla="*/ 3 h 299"/>
                <a:gd name="T4" fmla="*/ 154 w 322"/>
                <a:gd name="T5" fmla="*/ 3 h 299"/>
                <a:gd name="T6" fmla="*/ 4 w 322"/>
                <a:gd name="T7" fmla="*/ 131 h 299"/>
                <a:gd name="T8" fmla="*/ 1 w 322"/>
                <a:gd name="T9" fmla="*/ 143 h 299"/>
                <a:gd name="T10" fmla="*/ 11 w 322"/>
                <a:gd name="T11" fmla="*/ 150 h 299"/>
                <a:gd name="T12" fmla="*/ 33 w 322"/>
                <a:gd name="T13" fmla="*/ 150 h 299"/>
                <a:gd name="T14" fmla="*/ 33 w 322"/>
                <a:gd name="T15" fmla="*/ 289 h 299"/>
                <a:gd name="T16" fmla="*/ 43 w 322"/>
                <a:gd name="T17" fmla="*/ 299 h 299"/>
                <a:gd name="T18" fmla="*/ 139 w 322"/>
                <a:gd name="T19" fmla="*/ 299 h 299"/>
                <a:gd name="T20" fmla="*/ 150 w 322"/>
                <a:gd name="T21" fmla="*/ 289 h 299"/>
                <a:gd name="T22" fmla="*/ 150 w 322"/>
                <a:gd name="T23" fmla="*/ 235 h 299"/>
                <a:gd name="T24" fmla="*/ 171 w 322"/>
                <a:gd name="T25" fmla="*/ 235 h 299"/>
                <a:gd name="T26" fmla="*/ 171 w 322"/>
                <a:gd name="T27" fmla="*/ 289 h 299"/>
                <a:gd name="T28" fmla="*/ 182 w 322"/>
                <a:gd name="T29" fmla="*/ 299 h 299"/>
                <a:gd name="T30" fmla="*/ 278 w 322"/>
                <a:gd name="T31" fmla="*/ 299 h 299"/>
                <a:gd name="T32" fmla="*/ 289 w 322"/>
                <a:gd name="T33" fmla="*/ 289 h 299"/>
                <a:gd name="T34" fmla="*/ 289 w 322"/>
                <a:gd name="T35" fmla="*/ 150 h 299"/>
                <a:gd name="T36" fmla="*/ 310 w 322"/>
                <a:gd name="T37" fmla="*/ 150 h 299"/>
                <a:gd name="T38" fmla="*/ 320 w 322"/>
                <a:gd name="T39" fmla="*/ 143 h 299"/>
                <a:gd name="T40" fmla="*/ 317 w 322"/>
                <a:gd name="T41" fmla="*/ 131 h 299"/>
                <a:gd name="T42" fmla="*/ 278 w 322"/>
                <a:gd name="T43" fmla="*/ 129 h 299"/>
                <a:gd name="T44" fmla="*/ 267 w 322"/>
                <a:gd name="T45" fmla="*/ 139 h 299"/>
                <a:gd name="T46" fmla="*/ 267 w 322"/>
                <a:gd name="T47" fmla="*/ 278 h 299"/>
                <a:gd name="T48" fmla="*/ 193 w 322"/>
                <a:gd name="T49" fmla="*/ 278 h 299"/>
                <a:gd name="T50" fmla="*/ 193 w 322"/>
                <a:gd name="T51" fmla="*/ 225 h 299"/>
                <a:gd name="T52" fmla="*/ 182 w 322"/>
                <a:gd name="T53" fmla="*/ 214 h 299"/>
                <a:gd name="T54" fmla="*/ 139 w 322"/>
                <a:gd name="T55" fmla="*/ 214 h 299"/>
                <a:gd name="T56" fmla="*/ 129 w 322"/>
                <a:gd name="T57" fmla="*/ 225 h 299"/>
                <a:gd name="T58" fmla="*/ 129 w 322"/>
                <a:gd name="T59" fmla="*/ 278 h 299"/>
                <a:gd name="T60" fmla="*/ 54 w 322"/>
                <a:gd name="T61" fmla="*/ 278 h 299"/>
                <a:gd name="T62" fmla="*/ 54 w 322"/>
                <a:gd name="T63" fmla="*/ 139 h 299"/>
                <a:gd name="T64" fmla="*/ 43 w 322"/>
                <a:gd name="T65" fmla="*/ 129 h 299"/>
                <a:gd name="T66" fmla="*/ 40 w 322"/>
                <a:gd name="T67" fmla="*/ 129 h 299"/>
                <a:gd name="T68" fmla="*/ 161 w 322"/>
                <a:gd name="T69" fmla="*/ 25 h 299"/>
                <a:gd name="T70" fmla="*/ 281 w 322"/>
                <a:gd name="T71" fmla="*/ 129 h 299"/>
                <a:gd name="T72" fmla="*/ 278 w 322"/>
                <a:gd name="T73" fmla="*/ 12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2" h="299">
                  <a:moveTo>
                    <a:pt x="317" y="131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164" y="0"/>
                    <a:pt x="158" y="0"/>
                    <a:pt x="154" y="3"/>
                  </a:cubicBezTo>
                  <a:cubicBezTo>
                    <a:pt x="4" y="131"/>
                    <a:pt x="4" y="131"/>
                    <a:pt x="4" y="131"/>
                  </a:cubicBezTo>
                  <a:cubicBezTo>
                    <a:pt x="1" y="134"/>
                    <a:pt x="0" y="139"/>
                    <a:pt x="1" y="143"/>
                  </a:cubicBezTo>
                  <a:cubicBezTo>
                    <a:pt x="3" y="147"/>
                    <a:pt x="7" y="150"/>
                    <a:pt x="11" y="150"/>
                  </a:cubicBezTo>
                  <a:cubicBezTo>
                    <a:pt x="33" y="150"/>
                    <a:pt x="33" y="150"/>
                    <a:pt x="33" y="150"/>
                  </a:cubicBezTo>
                  <a:cubicBezTo>
                    <a:pt x="33" y="289"/>
                    <a:pt x="33" y="289"/>
                    <a:pt x="33" y="289"/>
                  </a:cubicBezTo>
                  <a:cubicBezTo>
                    <a:pt x="33" y="295"/>
                    <a:pt x="37" y="299"/>
                    <a:pt x="43" y="299"/>
                  </a:cubicBezTo>
                  <a:cubicBezTo>
                    <a:pt x="139" y="299"/>
                    <a:pt x="139" y="299"/>
                    <a:pt x="139" y="299"/>
                  </a:cubicBezTo>
                  <a:cubicBezTo>
                    <a:pt x="145" y="299"/>
                    <a:pt x="150" y="295"/>
                    <a:pt x="150" y="289"/>
                  </a:cubicBezTo>
                  <a:cubicBezTo>
                    <a:pt x="150" y="235"/>
                    <a:pt x="150" y="235"/>
                    <a:pt x="150" y="235"/>
                  </a:cubicBezTo>
                  <a:cubicBezTo>
                    <a:pt x="171" y="235"/>
                    <a:pt x="171" y="235"/>
                    <a:pt x="171" y="235"/>
                  </a:cubicBezTo>
                  <a:cubicBezTo>
                    <a:pt x="171" y="289"/>
                    <a:pt x="171" y="289"/>
                    <a:pt x="171" y="289"/>
                  </a:cubicBezTo>
                  <a:cubicBezTo>
                    <a:pt x="171" y="295"/>
                    <a:pt x="176" y="299"/>
                    <a:pt x="182" y="299"/>
                  </a:cubicBezTo>
                  <a:cubicBezTo>
                    <a:pt x="278" y="299"/>
                    <a:pt x="278" y="299"/>
                    <a:pt x="278" y="299"/>
                  </a:cubicBezTo>
                  <a:cubicBezTo>
                    <a:pt x="284" y="299"/>
                    <a:pt x="289" y="295"/>
                    <a:pt x="289" y="289"/>
                  </a:cubicBezTo>
                  <a:cubicBezTo>
                    <a:pt x="289" y="150"/>
                    <a:pt x="289" y="150"/>
                    <a:pt x="289" y="150"/>
                  </a:cubicBezTo>
                  <a:cubicBezTo>
                    <a:pt x="310" y="150"/>
                    <a:pt x="310" y="150"/>
                    <a:pt x="310" y="150"/>
                  </a:cubicBezTo>
                  <a:cubicBezTo>
                    <a:pt x="314" y="150"/>
                    <a:pt x="318" y="147"/>
                    <a:pt x="320" y="143"/>
                  </a:cubicBezTo>
                  <a:cubicBezTo>
                    <a:pt x="322" y="139"/>
                    <a:pt x="320" y="134"/>
                    <a:pt x="317" y="131"/>
                  </a:cubicBezTo>
                  <a:close/>
                  <a:moveTo>
                    <a:pt x="278" y="129"/>
                  </a:moveTo>
                  <a:cubicBezTo>
                    <a:pt x="272" y="129"/>
                    <a:pt x="267" y="133"/>
                    <a:pt x="267" y="139"/>
                  </a:cubicBezTo>
                  <a:cubicBezTo>
                    <a:pt x="267" y="278"/>
                    <a:pt x="267" y="278"/>
                    <a:pt x="267" y="278"/>
                  </a:cubicBezTo>
                  <a:cubicBezTo>
                    <a:pt x="193" y="278"/>
                    <a:pt x="193" y="278"/>
                    <a:pt x="193" y="278"/>
                  </a:cubicBezTo>
                  <a:cubicBezTo>
                    <a:pt x="193" y="225"/>
                    <a:pt x="193" y="225"/>
                    <a:pt x="193" y="225"/>
                  </a:cubicBezTo>
                  <a:cubicBezTo>
                    <a:pt x="193" y="219"/>
                    <a:pt x="188" y="214"/>
                    <a:pt x="182" y="214"/>
                  </a:cubicBezTo>
                  <a:cubicBezTo>
                    <a:pt x="139" y="214"/>
                    <a:pt x="139" y="214"/>
                    <a:pt x="139" y="214"/>
                  </a:cubicBezTo>
                  <a:cubicBezTo>
                    <a:pt x="133" y="214"/>
                    <a:pt x="129" y="219"/>
                    <a:pt x="129" y="225"/>
                  </a:cubicBezTo>
                  <a:cubicBezTo>
                    <a:pt x="129" y="278"/>
                    <a:pt x="129" y="278"/>
                    <a:pt x="129" y="278"/>
                  </a:cubicBezTo>
                  <a:cubicBezTo>
                    <a:pt x="54" y="278"/>
                    <a:pt x="54" y="278"/>
                    <a:pt x="54" y="278"/>
                  </a:cubicBezTo>
                  <a:cubicBezTo>
                    <a:pt x="54" y="139"/>
                    <a:pt x="54" y="139"/>
                    <a:pt x="54" y="139"/>
                  </a:cubicBezTo>
                  <a:cubicBezTo>
                    <a:pt x="54" y="133"/>
                    <a:pt x="49" y="129"/>
                    <a:pt x="43" y="129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161" y="25"/>
                    <a:pt x="161" y="25"/>
                    <a:pt x="161" y="25"/>
                  </a:cubicBezTo>
                  <a:cubicBezTo>
                    <a:pt x="281" y="129"/>
                    <a:pt x="281" y="129"/>
                    <a:pt x="281" y="129"/>
                  </a:cubicBezTo>
                  <a:lnTo>
                    <a:pt x="278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4" name="Group 795">
            <a:extLst>
              <a:ext uri="{FF2B5EF4-FFF2-40B4-BE49-F238E27FC236}">
                <a16:creationId xmlns:a16="http://schemas.microsoft.com/office/drawing/2014/main" id="{F1169152-6682-271E-B3D1-AA66778A6EC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51385" y="4994741"/>
            <a:ext cx="873452" cy="869063"/>
            <a:chOff x="7431" y="3073"/>
            <a:chExt cx="199" cy="198"/>
          </a:xfrm>
          <a:solidFill>
            <a:srgbClr val="681C25"/>
          </a:solidFill>
        </p:grpSpPr>
        <p:sp>
          <p:nvSpPr>
            <p:cNvPr id="25" name="Freeform 796">
              <a:extLst>
                <a:ext uri="{FF2B5EF4-FFF2-40B4-BE49-F238E27FC236}">
                  <a16:creationId xmlns:a16="http://schemas.microsoft.com/office/drawing/2014/main" id="{4CA4340F-9E3B-FF9D-0DD0-FD8A9833AA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31" y="3129"/>
              <a:ext cx="57" cy="142"/>
            </a:xfrm>
            <a:custGeom>
              <a:avLst/>
              <a:gdLst>
                <a:gd name="T0" fmla="*/ 54 w 86"/>
                <a:gd name="T1" fmla="*/ 0 h 213"/>
                <a:gd name="T2" fmla="*/ 32 w 86"/>
                <a:gd name="T3" fmla="*/ 0 h 213"/>
                <a:gd name="T4" fmla="*/ 22 w 86"/>
                <a:gd name="T5" fmla="*/ 9 h 213"/>
                <a:gd name="T6" fmla="*/ 1 w 86"/>
                <a:gd name="T7" fmla="*/ 115 h 213"/>
                <a:gd name="T8" fmla="*/ 3 w 86"/>
                <a:gd name="T9" fmla="*/ 124 h 213"/>
                <a:gd name="T10" fmla="*/ 11 w 86"/>
                <a:gd name="T11" fmla="*/ 128 h 213"/>
                <a:gd name="T12" fmla="*/ 11 w 86"/>
                <a:gd name="T13" fmla="*/ 203 h 213"/>
                <a:gd name="T14" fmla="*/ 22 w 86"/>
                <a:gd name="T15" fmla="*/ 213 h 213"/>
                <a:gd name="T16" fmla="*/ 32 w 86"/>
                <a:gd name="T17" fmla="*/ 203 h 213"/>
                <a:gd name="T18" fmla="*/ 32 w 86"/>
                <a:gd name="T19" fmla="*/ 128 h 213"/>
                <a:gd name="T20" fmla="*/ 54 w 86"/>
                <a:gd name="T21" fmla="*/ 128 h 213"/>
                <a:gd name="T22" fmla="*/ 54 w 86"/>
                <a:gd name="T23" fmla="*/ 203 h 213"/>
                <a:gd name="T24" fmla="*/ 64 w 86"/>
                <a:gd name="T25" fmla="*/ 213 h 213"/>
                <a:gd name="T26" fmla="*/ 75 w 86"/>
                <a:gd name="T27" fmla="*/ 203 h 213"/>
                <a:gd name="T28" fmla="*/ 75 w 86"/>
                <a:gd name="T29" fmla="*/ 128 h 213"/>
                <a:gd name="T30" fmla="*/ 83 w 86"/>
                <a:gd name="T31" fmla="*/ 124 h 213"/>
                <a:gd name="T32" fmla="*/ 85 w 86"/>
                <a:gd name="T33" fmla="*/ 115 h 213"/>
                <a:gd name="T34" fmla="*/ 64 w 86"/>
                <a:gd name="T35" fmla="*/ 9 h 213"/>
                <a:gd name="T36" fmla="*/ 54 w 86"/>
                <a:gd name="T37" fmla="*/ 0 h 213"/>
                <a:gd name="T38" fmla="*/ 41 w 86"/>
                <a:gd name="T39" fmla="*/ 21 h 213"/>
                <a:gd name="T40" fmla="*/ 45 w 86"/>
                <a:gd name="T41" fmla="*/ 21 h 213"/>
                <a:gd name="T42" fmla="*/ 62 w 86"/>
                <a:gd name="T43" fmla="*/ 107 h 213"/>
                <a:gd name="T44" fmla="*/ 24 w 86"/>
                <a:gd name="T45" fmla="*/ 107 h 213"/>
                <a:gd name="T46" fmla="*/ 41 w 86"/>
                <a:gd name="T47" fmla="*/ 2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6" h="213">
                  <a:moveTo>
                    <a:pt x="54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27" y="0"/>
                    <a:pt x="23" y="4"/>
                    <a:pt x="22" y="9"/>
                  </a:cubicBezTo>
                  <a:cubicBezTo>
                    <a:pt x="1" y="115"/>
                    <a:pt x="1" y="115"/>
                    <a:pt x="1" y="115"/>
                  </a:cubicBezTo>
                  <a:cubicBezTo>
                    <a:pt x="0" y="118"/>
                    <a:pt x="1" y="122"/>
                    <a:pt x="3" y="124"/>
                  </a:cubicBezTo>
                  <a:cubicBezTo>
                    <a:pt x="5" y="127"/>
                    <a:pt x="8" y="128"/>
                    <a:pt x="11" y="128"/>
                  </a:cubicBezTo>
                  <a:cubicBezTo>
                    <a:pt x="11" y="203"/>
                    <a:pt x="11" y="203"/>
                    <a:pt x="11" y="203"/>
                  </a:cubicBezTo>
                  <a:cubicBezTo>
                    <a:pt x="11" y="209"/>
                    <a:pt x="16" y="213"/>
                    <a:pt x="22" y="213"/>
                  </a:cubicBezTo>
                  <a:cubicBezTo>
                    <a:pt x="28" y="213"/>
                    <a:pt x="32" y="209"/>
                    <a:pt x="32" y="203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203"/>
                    <a:pt x="54" y="203"/>
                    <a:pt x="54" y="203"/>
                  </a:cubicBezTo>
                  <a:cubicBezTo>
                    <a:pt x="54" y="209"/>
                    <a:pt x="58" y="213"/>
                    <a:pt x="64" y="213"/>
                  </a:cubicBezTo>
                  <a:cubicBezTo>
                    <a:pt x="70" y="213"/>
                    <a:pt x="75" y="209"/>
                    <a:pt x="75" y="203"/>
                  </a:cubicBezTo>
                  <a:cubicBezTo>
                    <a:pt x="75" y="128"/>
                    <a:pt x="75" y="128"/>
                    <a:pt x="75" y="128"/>
                  </a:cubicBezTo>
                  <a:cubicBezTo>
                    <a:pt x="78" y="128"/>
                    <a:pt x="81" y="127"/>
                    <a:pt x="83" y="124"/>
                  </a:cubicBezTo>
                  <a:cubicBezTo>
                    <a:pt x="85" y="122"/>
                    <a:pt x="86" y="118"/>
                    <a:pt x="85" y="115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3" y="4"/>
                    <a:pt x="59" y="0"/>
                    <a:pt x="54" y="0"/>
                  </a:cubicBezTo>
                  <a:close/>
                  <a:moveTo>
                    <a:pt x="41" y="21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24" y="107"/>
                    <a:pt x="24" y="107"/>
                    <a:pt x="24" y="107"/>
                  </a:cubicBezTo>
                  <a:lnTo>
                    <a:pt x="41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Freeform 797">
              <a:extLst>
                <a:ext uri="{FF2B5EF4-FFF2-40B4-BE49-F238E27FC236}">
                  <a16:creationId xmlns:a16="http://schemas.microsoft.com/office/drawing/2014/main" id="{2917F6B8-A622-5CBA-1A47-D2A53D3540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39" y="3073"/>
              <a:ext cx="42" cy="42"/>
            </a:xfrm>
            <a:custGeom>
              <a:avLst/>
              <a:gdLst>
                <a:gd name="T0" fmla="*/ 32 w 64"/>
                <a:gd name="T1" fmla="*/ 64 h 64"/>
                <a:gd name="T2" fmla="*/ 64 w 64"/>
                <a:gd name="T3" fmla="*/ 32 h 64"/>
                <a:gd name="T4" fmla="*/ 32 w 64"/>
                <a:gd name="T5" fmla="*/ 0 h 64"/>
                <a:gd name="T6" fmla="*/ 0 w 64"/>
                <a:gd name="T7" fmla="*/ 32 h 64"/>
                <a:gd name="T8" fmla="*/ 32 w 64"/>
                <a:gd name="T9" fmla="*/ 64 h 64"/>
                <a:gd name="T10" fmla="*/ 32 w 64"/>
                <a:gd name="T11" fmla="*/ 21 h 64"/>
                <a:gd name="T12" fmla="*/ 43 w 64"/>
                <a:gd name="T13" fmla="*/ 32 h 64"/>
                <a:gd name="T14" fmla="*/ 32 w 64"/>
                <a:gd name="T15" fmla="*/ 42 h 64"/>
                <a:gd name="T16" fmla="*/ 21 w 64"/>
                <a:gd name="T17" fmla="*/ 32 h 64"/>
                <a:gd name="T18" fmla="*/ 32 w 64"/>
                <a:gd name="T19" fmla="*/ 2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50" y="64"/>
                    <a:pt x="64" y="49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49"/>
                    <a:pt x="14" y="64"/>
                    <a:pt x="32" y="64"/>
                  </a:cubicBezTo>
                  <a:close/>
                  <a:moveTo>
                    <a:pt x="32" y="21"/>
                  </a:moveTo>
                  <a:cubicBezTo>
                    <a:pt x="38" y="21"/>
                    <a:pt x="43" y="26"/>
                    <a:pt x="43" y="32"/>
                  </a:cubicBezTo>
                  <a:cubicBezTo>
                    <a:pt x="43" y="38"/>
                    <a:pt x="38" y="42"/>
                    <a:pt x="32" y="42"/>
                  </a:cubicBezTo>
                  <a:cubicBezTo>
                    <a:pt x="26" y="42"/>
                    <a:pt x="21" y="38"/>
                    <a:pt x="21" y="32"/>
                  </a:cubicBezTo>
                  <a:cubicBezTo>
                    <a:pt x="21" y="26"/>
                    <a:pt x="26" y="21"/>
                    <a:pt x="3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Freeform 798">
              <a:extLst>
                <a:ext uri="{FF2B5EF4-FFF2-40B4-BE49-F238E27FC236}">
                  <a16:creationId xmlns:a16="http://schemas.microsoft.com/office/drawing/2014/main" id="{936FE82D-CA14-98F9-EF3B-FE2421F3E5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02" y="3129"/>
              <a:ext cx="58" cy="142"/>
            </a:xfrm>
            <a:custGeom>
              <a:avLst/>
              <a:gdLst>
                <a:gd name="T0" fmla="*/ 53 w 86"/>
                <a:gd name="T1" fmla="*/ 0 h 213"/>
                <a:gd name="T2" fmla="*/ 32 w 86"/>
                <a:gd name="T3" fmla="*/ 0 h 213"/>
                <a:gd name="T4" fmla="*/ 22 w 86"/>
                <a:gd name="T5" fmla="*/ 9 h 213"/>
                <a:gd name="T6" fmla="*/ 0 w 86"/>
                <a:gd name="T7" fmla="*/ 115 h 213"/>
                <a:gd name="T8" fmla="*/ 2 w 86"/>
                <a:gd name="T9" fmla="*/ 124 h 213"/>
                <a:gd name="T10" fmla="*/ 11 w 86"/>
                <a:gd name="T11" fmla="*/ 128 h 213"/>
                <a:gd name="T12" fmla="*/ 11 w 86"/>
                <a:gd name="T13" fmla="*/ 203 h 213"/>
                <a:gd name="T14" fmla="*/ 21 w 86"/>
                <a:gd name="T15" fmla="*/ 213 h 213"/>
                <a:gd name="T16" fmla="*/ 32 w 86"/>
                <a:gd name="T17" fmla="*/ 203 h 213"/>
                <a:gd name="T18" fmla="*/ 32 w 86"/>
                <a:gd name="T19" fmla="*/ 128 h 213"/>
                <a:gd name="T20" fmla="*/ 53 w 86"/>
                <a:gd name="T21" fmla="*/ 128 h 213"/>
                <a:gd name="T22" fmla="*/ 53 w 86"/>
                <a:gd name="T23" fmla="*/ 203 h 213"/>
                <a:gd name="T24" fmla="*/ 64 w 86"/>
                <a:gd name="T25" fmla="*/ 213 h 213"/>
                <a:gd name="T26" fmla="*/ 75 w 86"/>
                <a:gd name="T27" fmla="*/ 203 h 213"/>
                <a:gd name="T28" fmla="*/ 75 w 86"/>
                <a:gd name="T29" fmla="*/ 128 h 213"/>
                <a:gd name="T30" fmla="*/ 83 w 86"/>
                <a:gd name="T31" fmla="*/ 124 h 213"/>
                <a:gd name="T32" fmla="*/ 85 w 86"/>
                <a:gd name="T33" fmla="*/ 115 h 213"/>
                <a:gd name="T34" fmla="*/ 64 w 86"/>
                <a:gd name="T35" fmla="*/ 9 h 213"/>
                <a:gd name="T36" fmla="*/ 53 w 86"/>
                <a:gd name="T37" fmla="*/ 0 h 213"/>
                <a:gd name="T38" fmla="*/ 41 w 86"/>
                <a:gd name="T39" fmla="*/ 21 h 213"/>
                <a:gd name="T40" fmla="*/ 45 w 86"/>
                <a:gd name="T41" fmla="*/ 21 h 213"/>
                <a:gd name="T42" fmla="*/ 62 w 86"/>
                <a:gd name="T43" fmla="*/ 107 h 213"/>
                <a:gd name="T44" fmla="*/ 24 w 86"/>
                <a:gd name="T45" fmla="*/ 107 h 213"/>
                <a:gd name="T46" fmla="*/ 41 w 86"/>
                <a:gd name="T47" fmla="*/ 2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6" h="213">
                  <a:moveTo>
                    <a:pt x="53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27" y="0"/>
                    <a:pt x="23" y="4"/>
                    <a:pt x="22" y="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8"/>
                    <a:pt x="0" y="122"/>
                    <a:pt x="2" y="124"/>
                  </a:cubicBezTo>
                  <a:cubicBezTo>
                    <a:pt x="4" y="127"/>
                    <a:pt x="7" y="128"/>
                    <a:pt x="11" y="128"/>
                  </a:cubicBezTo>
                  <a:cubicBezTo>
                    <a:pt x="11" y="203"/>
                    <a:pt x="11" y="203"/>
                    <a:pt x="11" y="203"/>
                  </a:cubicBezTo>
                  <a:cubicBezTo>
                    <a:pt x="11" y="209"/>
                    <a:pt x="15" y="213"/>
                    <a:pt x="21" y="213"/>
                  </a:cubicBezTo>
                  <a:cubicBezTo>
                    <a:pt x="27" y="213"/>
                    <a:pt x="32" y="209"/>
                    <a:pt x="32" y="203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3" y="203"/>
                    <a:pt x="53" y="203"/>
                    <a:pt x="53" y="203"/>
                  </a:cubicBezTo>
                  <a:cubicBezTo>
                    <a:pt x="53" y="209"/>
                    <a:pt x="58" y="213"/>
                    <a:pt x="64" y="213"/>
                  </a:cubicBezTo>
                  <a:cubicBezTo>
                    <a:pt x="70" y="213"/>
                    <a:pt x="75" y="209"/>
                    <a:pt x="75" y="203"/>
                  </a:cubicBezTo>
                  <a:cubicBezTo>
                    <a:pt x="75" y="128"/>
                    <a:pt x="75" y="128"/>
                    <a:pt x="75" y="128"/>
                  </a:cubicBezTo>
                  <a:cubicBezTo>
                    <a:pt x="78" y="128"/>
                    <a:pt x="81" y="127"/>
                    <a:pt x="83" y="124"/>
                  </a:cubicBezTo>
                  <a:cubicBezTo>
                    <a:pt x="85" y="122"/>
                    <a:pt x="86" y="118"/>
                    <a:pt x="85" y="115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3" y="4"/>
                    <a:pt x="58" y="0"/>
                    <a:pt x="53" y="0"/>
                  </a:cubicBezTo>
                  <a:close/>
                  <a:moveTo>
                    <a:pt x="41" y="21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24" y="107"/>
                    <a:pt x="24" y="107"/>
                    <a:pt x="24" y="107"/>
                  </a:cubicBezTo>
                  <a:lnTo>
                    <a:pt x="41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Freeform 799">
              <a:extLst>
                <a:ext uri="{FF2B5EF4-FFF2-40B4-BE49-F238E27FC236}">
                  <a16:creationId xmlns:a16="http://schemas.microsoft.com/office/drawing/2014/main" id="{26F03839-87A1-867E-5928-54C6BD2BDF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10" y="3073"/>
              <a:ext cx="42" cy="42"/>
            </a:xfrm>
            <a:custGeom>
              <a:avLst/>
              <a:gdLst>
                <a:gd name="T0" fmla="*/ 32 w 64"/>
                <a:gd name="T1" fmla="*/ 64 h 64"/>
                <a:gd name="T2" fmla="*/ 64 w 64"/>
                <a:gd name="T3" fmla="*/ 32 h 64"/>
                <a:gd name="T4" fmla="*/ 32 w 64"/>
                <a:gd name="T5" fmla="*/ 0 h 64"/>
                <a:gd name="T6" fmla="*/ 0 w 64"/>
                <a:gd name="T7" fmla="*/ 32 h 64"/>
                <a:gd name="T8" fmla="*/ 32 w 64"/>
                <a:gd name="T9" fmla="*/ 64 h 64"/>
                <a:gd name="T10" fmla="*/ 32 w 64"/>
                <a:gd name="T11" fmla="*/ 21 h 64"/>
                <a:gd name="T12" fmla="*/ 42 w 64"/>
                <a:gd name="T13" fmla="*/ 32 h 64"/>
                <a:gd name="T14" fmla="*/ 32 w 64"/>
                <a:gd name="T15" fmla="*/ 42 h 64"/>
                <a:gd name="T16" fmla="*/ 21 w 64"/>
                <a:gd name="T17" fmla="*/ 32 h 64"/>
                <a:gd name="T18" fmla="*/ 32 w 64"/>
                <a:gd name="T19" fmla="*/ 2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49" y="64"/>
                    <a:pt x="64" y="49"/>
                    <a:pt x="64" y="32"/>
                  </a:cubicBezTo>
                  <a:cubicBezTo>
                    <a:pt x="64" y="14"/>
                    <a:pt x="49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49"/>
                    <a:pt x="14" y="64"/>
                    <a:pt x="32" y="64"/>
                  </a:cubicBezTo>
                  <a:close/>
                  <a:moveTo>
                    <a:pt x="32" y="21"/>
                  </a:moveTo>
                  <a:cubicBezTo>
                    <a:pt x="38" y="21"/>
                    <a:pt x="42" y="26"/>
                    <a:pt x="42" y="32"/>
                  </a:cubicBezTo>
                  <a:cubicBezTo>
                    <a:pt x="42" y="38"/>
                    <a:pt x="38" y="42"/>
                    <a:pt x="32" y="42"/>
                  </a:cubicBezTo>
                  <a:cubicBezTo>
                    <a:pt x="26" y="42"/>
                    <a:pt x="21" y="38"/>
                    <a:pt x="21" y="32"/>
                  </a:cubicBezTo>
                  <a:cubicBezTo>
                    <a:pt x="21" y="26"/>
                    <a:pt x="26" y="21"/>
                    <a:pt x="3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Freeform 800">
              <a:extLst>
                <a:ext uri="{FF2B5EF4-FFF2-40B4-BE49-F238E27FC236}">
                  <a16:creationId xmlns:a16="http://schemas.microsoft.com/office/drawing/2014/main" id="{E6386BB6-A0AB-932E-0483-7496B84FD6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73" y="3129"/>
              <a:ext cx="57" cy="142"/>
            </a:xfrm>
            <a:custGeom>
              <a:avLst/>
              <a:gdLst>
                <a:gd name="T0" fmla="*/ 74 w 85"/>
                <a:gd name="T1" fmla="*/ 0 h 213"/>
                <a:gd name="T2" fmla="*/ 10 w 85"/>
                <a:gd name="T3" fmla="*/ 0 h 213"/>
                <a:gd name="T4" fmla="*/ 0 w 85"/>
                <a:gd name="T5" fmla="*/ 11 h 213"/>
                <a:gd name="T6" fmla="*/ 0 w 85"/>
                <a:gd name="T7" fmla="*/ 96 h 213"/>
                <a:gd name="T8" fmla="*/ 10 w 85"/>
                <a:gd name="T9" fmla="*/ 107 h 213"/>
                <a:gd name="T10" fmla="*/ 10 w 85"/>
                <a:gd name="T11" fmla="*/ 203 h 213"/>
                <a:gd name="T12" fmla="*/ 21 w 85"/>
                <a:gd name="T13" fmla="*/ 213 h 213"/>
                <a:gd name="T14" fmla="*/ 32 w 85"/>
                <a:gd name="T15" fmla="*/ 203 h 213"/>
                <a:gd name="T16" fmla="*/ 32 w 85"/>
                <a:gd name="T17" fmla="*/ 107 h 213"/>
                <a:gd name="T18" fmla="*/ 53 w 85"/>
                <a:gd name="T19" fmla="*/ 107 h 213"/>
                <a:gd name="T20" fmla="*/ 53 w 85"/>
                <a:gd name="T21" fmla="*/ 203 h 213"/>
                <a:gd name="T22" fmla="*/ 64 w 85"/>
                <a:gd name="T23" fmla="*/ 213 h 213"/>
                <a:gd name="T24" fmla="*/ 74 w 85"/>
                <a:gd name="T25" fmla="*/ 203 h 213"/>
                <a:gd name="T26" fmla="*/ 74 w 85"/>
                <a:gd name="T27" fmla="*/ 107 h 213"/>
                <a:gd name="T28" fmla="*/ 85 w 85"/>
                <a:gd name="T29" fmla="*/ 96 h 213"/>
                <a:gd name="T30" fmla="*/ 85 w 85"/>
                <a:gd name="T31" fmla="*/ 11 h 213"/>
                <a:gd name="T32" fmla="*/ 74 w 85"/>
                <a:gd name="T33" fmla="*/ 0 h 213"/>
                <a:gd name="T34" fmla="*/ 21 w 85"/>
                <a:gd name="T35" fmla="*/ 21 h 213"/>
                <a:gd name="T36" fmla="*/ 64 w 85"/>
                <a:gd name="T37" fmla="*/ 21 h 213"/>
                <a:gd name="T38" fmla="*/ 64 w 85"/>
                <a:gd name="T39" fmla="*/ 85 h 213"/>
                <a:gd name="T40" fmla="*/ 21 w 85"/>
                <a:gd name="T41" fmla="*/ 85 h 213"/>
                <a:gd name="T42" fmla="*/ 21 w 85"/>
                <a:gd name="T43" fmla="*/ 2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5" h="213">
                  <a:moveTo>
                    <a:pt x="74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2"/>
                    <a:pt x="4" y="107"/>
                    <a:pt x="10" y="107"/>
                  </a:cubicBezTo>
                  <a:cubicBezTo>
                    <a:pt x="10" y="203"/>
                    <a:pt x="10" y="203"/>
                    <a:pt x="10" y="203"/>
                  </a:cubicBezTo>
                  <a:cubicBezTo>
                    <a:pt x="10" y="209"/>
                    <a:pt x="15" y="213"/>
                    <a:pt x="21" y="213"/>
                  </a:cubicBezTo>
                  <a:cubicBezTo>
                    <a:pt x="27" y="213"/>
                    <a:pt x="32" y="209"/>
                    <a:pt x="32" y="203"/>
                  </a:cubicBezTo>
                  <a:cubicBezTo>
                    <a:pt x="32" y="107"/>
                    <a:pt x="32" y="107"/>
                    <a:pt x="3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203"/>
                    <a:pt x="53" y="203"/>
                    <a:pt x="53" y="203"/>
                  </a:cubicBezTo>
                  <a:cubicBezTo>
                    <a:pt x="53" y="209"/>
                    <a:pt x="58" y="213"/>
                    <a:pt x="64" y="213"/>
                  </a:cubicBezTo>
                  <a:cubicBezTo>
                    <a:pt x="70" y="213"/>
                    <a:pt x="74" y="209"/>
                    <a:pt x="74" y="203"/>
                  </a:cubicBezTo>
                  <a:cubicBezTo>
                    <a:pt x="74" y="107"/>
                    <a:pt x="74" y="107"/>
                    <a:pt x="74" y="107"/>
                  </a:cubicBezTo>
                  <a:cubicBezTo>
                    <a:pt x="80" y="107"/>
                    <a:pt x="85" y="102"/>
                    <a:pt x="85" y="96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5" y="5"/>
                    <a:pt x="80" y="0"/>
                    <a:pt x="74" y="0"/>
                  </a:cubicBezTo>
                  <a:close/>
                  <a:moveTo>
                    <a:pt x="21" y="21"/>
                  </a:moveTo>
                  <a:cubicBezTo>
                    <a:pt x="64" y="21"/>
                    <a:pt x="64" y="21"/>
                    <a:pt x="64" y="21"/>
                  </a:cubicBezTo>
                  <a:cubicBezTo>
                    <a:pt x="64" y="85"/>
                    <a:pt x="64" y="85"/>
                    <a:pt x="64" y="85"/>
                  </a:cubicBezTo>
                  <a:cubicBezTo>
                    <a:pt x="21" y="85"/>
                    <a:pt x="21" y="85"/>
                    <a:pt x="21" y="85"/>
                  </a:cubicBezTo>
                  <a:lnTo>
                    <a:pt x="21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Freeform 801">
              <a:extLst>
                <a:ext uri="{FF2B5EF4-FFF2-40B4-BE49-F238E27FC236}">
                  <a16:creationId xmlns:a16="http://schemas.microsoft.com/office/drawing/2014/main" id="{10D22771-BB0F-0D4F-2B21-9A9159E5CB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0" y="3073"/>
              <a:ext cx="43" cy="42"/>
            </a:xfrm>
            <a:custGeom>
              <a:avLst/>
              <a:gdLst>
                <a:gd name="T0" fmla="*/ 32 w 64"/>
                <a:gd name="T1" fmla="*/ 64 h 64"/>
                <a:gd name="T2" fmla="*/ 64 w 64"/>
                <a:gd name="T3" fmla="*/ 32 h 64"/>
                <a:gd name="T4" fmla="*/ 32 w 64"/>
                <a:gd name="T5" fmla="*/ 0 h 64"/>
                <a:gd name="T6" fmla="*/ 0 w 64"/>
                <a:gd name="T7" fmla="*/ 32 h 64"/>
                <a:gd name="T8" fmla="*/ 32 w 64"/>
                <a:gd name="T9" fmla="*/ 64 h 64"/>
                <a:gd name="T10" fmla="*/ 32 w 64"/>
                <a:gd name="T11" fmla="*/ 21 h 64"/>
                <a:gd name="T12" fmla="*/ 43 w 64"/>
                <a:gd name="T13" fmla="*/ 32 h 64"/>
                <a:gd name="T14" fmla="*/ 32 w 64"/>
                <a:gd name="T15" fmla="*/ 42 h 64"/>
                <a:gd name="T16" fmla="*/ 22 w 64"/>
                <a:gd name="T17" fmla="*/ 32 h 64"/>
                <a:gd name="T18" fmla="*/ 32 w 64"/>
                <a:gd name="T19" fmla="*/ 2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50" y="64"/>
                    <a:pt x="64" y="49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ubicBezTo>
                    <a:pt x="15" y="0"/>
                    <a:pt x="0" y="14"/>
                    <a:pt x="0" y="32"/>
                  </a:cubicBezTo>
                  <a:cubicBezTo>
                    <a:pt x="0" y="49"/>
                    <a:pt x="15" y="64"/>
                    <a:pt x="32" y="64"/>
                  </a:cubicBezTo>
                  <a:close/>
                  <a:moveTo>
                    <a:pt x="32" y="21"/>
                  </a:moveTo>
                  <a:cubicBezTo>
                    <a:pt x="38" y="21"/>
                    <a:pt x="43" y="26"/>
                    <a:pt x="43" y="32"/>
                  </a:cubicBezTo>
                  <a:cubicBezTo>
                    <a:pt x="43" y="38"/>
                    <a:pt x="38" y="42"/>
                    <a:pt x="32" y="42"/>
                  </a:cubicBezTo>
                  <a:cubicBezTo>
                    <a:pt x="26" y="42"/>
                    <a:pt x="22" y="38"/>
                    <a:pt x="22" y="32"/>
                  </a:cubicBezTo>
                  <a:cubicBezTo>
                    <a:pt x="22" y="26"/>
                    <a:pt x="26" y="21"/>
                    <a:pt x="3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2" name="Graphic 4">
            <a:extLst>
              <a:ext uri="{FF2B5EF4-FFF2-40B4-BE49-F238E27FC236}">
                <a16:creationId xmlns:a16="http://schemas.microsoft.com/office/drawing/2014/main" id="{1B8955B1-AD13-8418-97E2-9BF1E7FEF08E}"/>
              </a:ext>
            </a:extLst>
          </p:cNvPr>
          <p:cNvSpPr/>
          <p:nvPr/>
        </p:nvSpPr>
        <p:spPr>
          <a:xfrm>
            <a:off x="561095" y="2397423"/>
            <a:ext cx="1078916" cy="937086"/>
          </a:xfrm>
          <a:custGeom>
            <a:avLst/>
            <a:gdLst>
              <a:gd name="connsiteX0" fmla="*/ 181869 w 210235"/>
              <a:gd name="connsiteY0" fmla="*/ 32558 h 209394"/>
              <a:gd name="connsiteX1" fmla="*/ 181869 w 210235"/>
              <a:gd name="connsiteY1" fmla="*/ 32558 h 209394"/>
              <a:gd name="connsiteX2" fmla="*/ 181230 w 210235"/>
              <a:gd name="connsiteY2" fmla="*/ 31282 h 209394"/>
              <a:gd name="connsiteX3" fmla="*/ 180590 w 210235"/>
              <a:gd name="connsiteY3" fmla="*/ 30005 h 209394"/>
              <a:gd name="connsiteX4" fmla="*/ 179951 w 210235"/>
              <a:gd name="connsiteY4" fmla="*/ 29366 h 209394"/>
              <a:gd name="connsiteX5" fmla="*/ 178674 w 210235"/>
              <a:gd name="connsiteY5" fmla="*/ 28728 h 209394"/>
              <a:gd name="connsiteX6" fmla="*/ 178035 w 210235"/>
              <a:gd name="connsiteY6" fmla="*/ 28728 h 209394"/>
              <a:gd name="connsiteX7" fmla="*/ 176117 w 210235"/>
              <a:gd name="connsiteY7" fmla="*/ 28090 h 209394"/>
              <a:gd name="connsiteX8" fmla="*/ 112218 w 210235"/>
              <a:gd name="connsiteY8" fmla="*/ 28090 h 209394"/>
              <a:gd name="connsiteX9" fmla="*/ 112218 w 210235"/>
              <a:gd name="connsiteY9" fmla="*/ 6384 h 209394"/>
              <a:gd name="connsiteX10" fmla="*/ 105828 w 210235"/>
              <a:gd name="connsiteY10" fmla="*/ 0 h 209394"/>
              <a:gd name="connsiteX11" fmla="*/ 99438 w 210235"/>
              <a:gd name="connsiteY11" fmla="*/ 6384 h 209394"/>
              <a:gd name="connsiteX12" fmla="*/ 99438 w 210235"/>
              <a:gd name="connsiteY12" fmla="*/ 28090 h 209394"/>
              <a:gd name="connsiteX13" fmla="*/ 41929 w 210235"/>
              <a:gd name="connsiteY13" fmla="*/ 28090 h 209394"/>
              <a:gd name="connsiteX14" fmla="*/ 41290 w 210235"/>
              <a:gd name="connsiteY14" fmla="*/ 28090 h 209394"/>
              <a:gd name="connsiteX15" fmla="*/ 39373 w 210235"/>
              <a:gd name="connsiteY15" fmla="*/ 28728 h 209394"/>
              <a:gd name="connsiteX16" fmla="*/ 38734 w 210235"/>
              <a:gd name="connsiteY16" fmla="*/ 29366 h 209394"/>
              <a:gd name="connsiteX17" fmla="*/ 37456 w 210235"/>
              <a:gd name="connsiteY17" fmla="*/ 30005 h 209394"/>
              <a:gd name="connsiteX18" fmla="*/ 36817 w 210235"/>
              <a:gd name="connsiteY18" fmla="*/ 30643 h 209394"/>
              <a:gd name="connsiteX19" fmla="*/ 36178 w 210235"/>
              <a:gd name="connsiteY19" fmla="*/ 31920 h 209394"/>
              <a:gd name="connsiteX20" fmla="*/ 35539 w 210235"/>
              <a:gd name="connsiteY20" fmla="*/ 32558 h 209394"/>
              <a:gd name="connsiteX21" fmla="*/ 35539 w 210235"/>
              <a:gd name="connsiteY21" fmla="*/ 33197 h 209394"/>
              <a:gd name="connsiteX22" fmla="*/ 394 w 210235"/>
              <a:gd name="connsiteY22" fmla="*/ 145555 h 209394"/>
              <a:gd name="connsiteX23" fmla="*/ 4867 w 210235"/>
              <a:gd name="connsiteY23" fmla="*/ 153216 h 209394"/>
              <a:gd name="connsiteX24" fmla="*/ 6784 w 210235"/>
              <a:gd name="connsiteY24" fmla="*/ 153216 h 209394"/>
              <a:gd name="connsiteX25" fmla="*/ 70045 w 210235"/>
              <a:gd name="connsiteY25" fmla="*/ 153216 h 209394"/>
              <a:gd name="connsiteX26" fmla="*/ 75156 w 210235"/>
              <a:gd name="connsiteY26" fmla="*/ 150662 h 209394"/>
              <a:gd name="connsiteX27" fmla="*/ 76435 w 210235"/>
              <a:gd name="connsiteY27" fmla="*/ 144916 h 209394"/>
              <a:gd name="connsiteX28" fmla="*/ 50236 w 210235"/>
              <a:gd name="connsiteY28" fmla="*/ 40219 h 209394"/>
              <a:gd name="connsiteX29" fmla="*/ 98799 w 210235"/>
              <a:gd name="connsiteY29" fmla="*/ 40219 h 209394"/>
              <a:gd name="connsiteX30" fmla="*/ 98799 w 210235"/>
              <a:gd name="connsiteY30" fmla="*/ 196627 h 209394"/>
              <a:gd name="connsiteX31" fmla="*/ 63016 w 210235"/>
              <a:gd name="connsiteY31" fmla="*/ 196627 h 209394"/>
              <a:gd name="connsiteX32" fmla="*/ 56626 w 210235"/>
              <a:gd name="connsiteY32" fmla="*/ 203011 h 209394"/>
              <a:gd name="connsiteX33" fmla="*/ 63016 w 210235"/>
              <a:gd name="connsiteY33" fmla="*/ 209395 h 209394"/>
              <a:gd name="connsiteX34" fmla="*/ 147363 w 210235"/>
              <a:gd name="connsiteY34" fmla="*/ 209395 h 209394"/>
              <a:gd name="connsiteX35" fmla="*/ 153753 w 210235"/>
              <a:gd name="connsiteY35" fmla="*/ 203011 h 209394"/>
              <a:gd name="connsiteX36" fmla="*/ 147363 w 210235"/>
              <a:gd name="connsiteY36" fmla="*/ 196627 h 209394"/>
              <a:gd name="connsiteX37" fmla="*/ 111579 w 210235"/>
              <a:gd name="connsiteY37" fmla="*/ 196627 h 209394"/>
              <a:gd name="connsiteX38" fmla="*/ 111579 w 210235"/>
              <a:gd name="connsiteY38" fmla="*/ 40219 h 209394"/>
              <a:gd name="connsiteX39" fmla="*/ 166533 w 210235"/>
              <a:gd name="connsiteY39" fmla="*/ 40219 h 209394"/>
              <a:gd name="connsiteX40" fmla="*/ 133944 w 210235"/>
              <a:gd name="connsiteY40" fmla="*/ 144278 h 209394"/>
              <a:gd name="connsiteX41" fmla="*/ 138417 w 210235"/>
              <a:gd name="connsiteY41" fmla="*/ 151939 h 209394"/>
              <a:gd name="connsiteX42" fmla="*/ 140334 w 210235"/>
              <a:gd name="connsiteY42" fmla="*/ 151939 h 209394"/>
              <a:gd name="connsiteX43" fmla="*/ 203595 w 210235"/>
              <a:gd name="connsiteY43" fmla="*/ 151939 h 209394"/>
              <a:gd name="connsiteX44" fmla="*/ 208706 w 210235"/>
              <a:gd name="connsiteY44" fmla="*/ 149385 h 209394"/>
              <a:gd name="connsiteX45" fmla="*/ 209984 w 210235"/>
              <a:gd name="connsiteY45" fmla="*/ 143640 h 209394"/>
              <a:gd name="connsiteX46" fmla="*/ 181869 w 210235"/>
              <a:gd name="connsiteY46" fmla="*/ 32558 h 209394"/>
              <a:gd name="connsiteX47" fmla="*/ 62376 w 210235"/>
              <a:gd name="connsiteY47" fmla="*/ 139809 h 209394"/>
              <a:gd name="connsiteX48" fmla="*/ 15730 w 210235"/>
              <a:gd name="connsiteY48" fmla="*/ 139809 h 209394"/>
              <a:gd name="connsiteX49" fmla="*/ 41290 w 210235"/>
              <a:gd name="connsiteY49" fmla="*/ 57456 h 209394"/>
              <a:gd name="connsiteX50" fmla="*/ 62376 w 210235"/>
              <a:gd name="connsiteY50" fmla="*/ 139809 h 209394"/>
              <a:gd name="connsiteX51" fmla="*/ 149280 w 210235"/>
              <a:gd name="connsiteY51" fmla="*/ 139809 h 209394"/>
              <a:gd name="connsiteX52" fmla="*/ 174840 w 210235"/>
              <a:gd name="connsiteY52" fmla="*/ 57456 h 209394"/>
              <a:gd name="connsiteX53" fmla="*/ 195287 w 210235"/>
              <a:gd name="connsiteY53" fmla="*/ 139809 h 209394"/>
              <a:gd name="connsiteX54" fmla="*/ 149280 w 210235"/>
              <a:gd name="connsiteY54" fmla="*/ 139809 h 209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10235" h="209394">
                <a:moveTo>
                  <a:pt x="181869" y="32558"/>
                </a:moveTo>
                <a:cubicBezTo>
                  <a:pt x="181869" y="32558"/>
                  <a:pt x="181869" y="31920"/>
                  <a:pt x="181869" y="32558"/>
                </a:cubicBezTo>
                <a:lnTo>
                  <a:pt x="181230" y="31282"/>
                </a:lnTo>
                <a:cubicBezTo>
                  <a:pt x="181230" y="30643"/>
                  <a:pt x="180590" y="30643"/>
                  <a:pt x="180590" y="30005"/>
                </a:cubicBezTo>
                <a:lnTo>
                  <a:pt x="179951" y="29366"/>
                </a:lnTo>
                <a:cubicBezTo>
                  <a:pt x="179312" y="28728"/>
                  <a:pt x="179312" y="28728"/>
                  <a:pt x="178674" y="28728"/>
                </a:cubicBezTo>
                <a:cubicBezTo>
                  <a:pt x="178674" y="28728"/>
                  <a:pt x="178035" y="28728"/>
                  <a:pt x="178035" y="28728"/>
                </a:cubicBezTo>
                <a:cubicBezTo>
                  <a:pt x="177395" y="28728"/>
                  <a:pt x="176756" y="28090"/>
                  <a:pt x="176117" y="28090"/>
                </a:cubicBezTo>
                <a:lnTo>
                  <a:pt x="112218" y="28090"/>
                </a:lnTo>
                <a:lnTo>
                  <a:pt x="112218" y="6384"/>
                </a:lnTo>
                <a:cubicBezTo>
                  <a:pt x="112218" y="2554"/>
                  <a:pt x="109662" y="0"/>
                  <a:pt x="105828" y="0"/>
                </a:cubicBezTo>
                <a:cubicBezTo>
                  <a:pt x="101994" y="0"/>
                  <a:pt x="99438" y="2554"/>
                  <a:pt x="99438" y="6384"/>
                </a:cubicBezTo>
                <a:lnTo>
                  <a:pt x="99438" y="28090"/>
                </a:lnTo>
                <a:lnTo>
                  <a:pt x="41929" y="28090"/>
                </a:lnTo>
                <a:lnTo>
                  <a:pt x="41290" y="28090"/>
                </a:lnTo>
                <a:cubicBezTo>
                  <a:pt x="40651" y="28090"/>
                  <a:pt x="40011" y="28090"/>
                  <a:pt x="39373" y="28728"/>
                </a:cubicBezTo>
                <a:lnTo>
                  <a:pt x="38734" y="29366"/>
                </a:lnTo>
                <a:lnTo>
                  <a:pt x="37456" y="30005"/>
                </a:lnTo>
                <a:lnTo>
                  <a:pt x="36817" y="30643"/>
                </a:lnTo>
                <a:lnTo>
                  <a:pt x="36178" y="31920"/>
                </a:lnTo>
                <a:lnTo>
                  <a:pt x="35539" y="32558"/>
                </a:lnTo>
                <a:cubicBezTo>
                  <a:pt x="35539" y="32558"/>
                  <a:pt x="35539" y="32558"/>
                  <a:pt x="35539" y="33197"/>
                </a:cubicBezTo>
                <a:lnTo>
                  <a:pt x="394" y="145555"/>
                </a:lnTo>
                <a:cubicBezTo>
                  <a:pt x="-883" y="148747"/>
                  <a:pt x="1033" y="152577"/>
                  <a:pt x="4867" y="153216"/>
                </a:cubicBezTo>
                <a:cubicBezTo>
                  <a:pt x="5506" y="153216"/>
                  <a:pt x="6145" y="153216"/>
                  <a:pt x="6784" y="153216"/>
                </a:cubicBezTo>
                <a:lnTo>
                  <a:pt x="70045" y="153216"/>
                </a:lnTo>
                <a:cubicBezTo>
                  <a:pt x="71961" y="153216"/>
                  <a:pt x="73878" y="152577"/>
                  <a:pt x="75156" y="150662"/>
                </a:cubicBezTo>
                <a:cubicBezTo>
                  <a:pt x="76435" y="149385"/>
                  <a:pt x="77073" y="146832"/>
                  <a:pt x="76435" y="144916"/>
                </a:cubicBezTo>
                <a:lnTo>
                  <a:pt x="50236" y="40219"/>
                </a:lnTo>
                <a:lnTo>
                  <a:pt x="98799" y="40219"/>
                </a:lnTo>
                <a:lnTo>
                  <a:pt x="98799" y="196627"/>
                </a:lnTo>
                <a:lnTo>
                  <a:pt x="63016" y="196627"/>
                </a:lnTo>
                <a:cubicBezTo>
                  <a:pt x="59181" y="196627"/>
                  <a:pt x="56626" y="199180"/>
                  <a:pt x="56626" y="203011"/>
                </a:cubicBezTo>
                <a:cubicBezTo>
                  <a:pt x="56626" y="206841"/>
                  <a:pt x="59181" y="209395"/>
                  <a:pt x="63016" y="209395"/>
                </a:cubicBezTo>
                <a:lnTo>
                  <a:pt x="147363" y="209395"/>
                </a:lnTo>
                <a:cubicBezTo>
                  <a:pt x="151197" y="209395"/>
                  <a:pt x="153753" y="206841"/>
                  <a:pt x="153753" y="203011"/>
                </a:cubicBezTo>
                <a:cubicBezTo>
                  <a:pt x="153753" y="199180"/>
                  <a:pt x="151197" y="196627"/>
                  <a:pt x="147363" y="196627"/>
                </a:cubicBezTo>
                <a:lnTo>
                  <a:pt x="111579" y="196627"/>
                </a:lnTo>
                <a:lnTo>
                  <a:pt x="111579" y="40219"/>
                </a:lnTo>
                <a:lnTo>
                  <a:pt x="166533" y="40219"/>
                </a:lnTo>
                <a:lnTo>
                  <a:pt x="133944" y="144278"/>
                </a:lnTo>
                <a:cubicBezTo>
                  <a:pt x="132666" y="147470"/>
                  <a:pt x="134583" y="151300"/>
                  <a:pt x="138417" y="151939"/>
                </a:cubicBezTo>
                <a:cubicBezTo>
                  <a:pt x="139056" y="151939"/>
                  <a:pt x="139695" y="151939"/>
                  <a:pt x="140334" y="151939"/>
                </a:cubicBezTo>
                <a:lnTo>
                  <a:pt x="203595" y="151939"/>
                </a:lnTo>
                <a:cubicBezTo>
                  <a:pt x="205511" y="151939"/>
                  <a:pt x="207428" y="151300"/>
                  <a:pt x="208706" y="149385"/>
                </a:cubicBezTo>
                <a:cubicBezTo>
                  <a:pt x="209984" y="148108"/>
                  <a:pt x="210623" y="145555"/>
                  <a:pt x="209984" y="143640"/>
                </a:cubicBezTo>
                <a:lnTo>
                  <a:pt x="181869" y="32558"/>
                </a:lnTo>
                <a:close/>
                <a:moveTo>
                  <a:pt x="62376" y="139809"/>
                </a:moveTo>
                <a:lnTo>
                  <a:pt x="15730" y="139809"/>
                </a:lnTo>
                <a:lnTo>
                  <a:pt x="41290" y="57456"/>
                </a:lnTo>
                <a:lnTo>
                  <a:pt x="62376" y="139809"/>
                </a:lnTo>
                <a:close/>
                <a:moveTo>
                  <a:pt x="149280" y="139809"/>
                </a:moveTo>
                <a:lnTo>
                  <a:pt x="174840" y="57456"/>
                </a:lnTo>
                <a:lnTo>
                  <a:pt x="195287" y="139809"/>
                </a:lnTo>
                <a:lnTo>
                  <a:pt x="149280" y="139809"/>
                </a:lnTo>
                <a:close/>
              </a:path>
            </a:pathLst>
          </a:custGeom>
          <a:solidFill>
            <a:srgbClr val="681C25"/>
          </a:solidFill>
          <a:ln w="6390" cap="flat">
            <a:noFill/>
            <a:prstDash val="solid"/>
            <a:miter/>
          </a:ln>
        </p:spPr>
        <p:txBody>
          <a:bodyPr rtlCol="0" anchor="ctr"/>
          <a:lstStyle/>
          <a:p>
            <a:endParaRPr lang="ca-ES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EE4FF3AB-C803-3E0A-A708-CE2EDA7EE213}"/>
              </a:ext>
            </a:extLst>
          </p:cNvPr>
          <p:cNvSpPr/>
          <p:nvPr/>
        </p:nvSpPr>
        <p:spPr>
          <a:xfrm>
            <a:off x="1284322" y="4759079"/>
            <a:ext cx="1274874" cy="1313286"/>
          </a:xfrm>
          <a:prstGeom prst="rect">
            <a:avLst/>
          </a:prstGeom>
          <a:solidFill>
            <a:srgbClr val="320000"/>
          </a:solidFill>
        </p:spPr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Open Sans" panose="020B0606030504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A1F35BFB-0AF9-C04B-AB7F-B27684F94A09}"/>
              </a:ext>
            </a:extLst>
          </p:cNvPr>
          <p:cNvSpPr/>
          <p:nvPr/>
        </p:nvSpPr>
        <p:spPr>
          <a:xfrm>
            <a:off x="1284322" y="2232802"/>
            <a:ext cx="1274874" cy="1313286"/>
          </a:xfrm>
          <a:prstGeom prst="rect">
            <a:avLst/>
          </a:prstGeom>
          <a:solidFill>
            <a:srgbClr val="320000"/>
          </a:solidFill>
        </p:spPr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Open Sans" panose="020B060603050402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999CA6D4-FB01-DEDB-018B-8C9399643B2B}"/>
              </a:ext>
            </a:extLst>
          </p:cNvPr>
          <p:cNvSpPr/>
          <p:nvPr/>
        </p:nvSpPr>
        <p:spPr>
          <a:xfrm>
            <a:off x="5063319" y="4812365"/>
            <a:ext cx="1274874" cy="1313286"/>
          </a:xfrm>
          <a:prstGeom prst="rect">
            <a:avLst/>
          </a:prstGeom>
          <a:solidFill>
            <a:srgbClr val="320000"/>
          </a:solidFill>
        </p:spPr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Open Sans" panose="020B0606030504020204" pitchFamily="34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2DA6753A-5E56-E9B4-A7A7-7C96E038122B}"/>
              </a:ext>
            </a:extLst>
          </p:cNvPr>
          <p:cNvSpPr/>
          <p:nvPr/>
        </p:nvSpPr>
        <p:spPr>
          <a:xfrm>
            <a:off x="8816425" y="4767099"/>
            <a:ext cx="1274874" cy="1313286"/>
          </a:xfrm>
          <a:prstGeom prst="rect">
            <a:avLst/>
          </a:prstGeom>
          <a:solidFill>
            <a:srgbClr val="320000"/>
          </a:solidFill>
        </p:spPr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Open Sans" panose="020B0606030504020204" pitchFamily="34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EBC75DA-9F5E-776B-F29C-0955B6E6BED6}"/>
              </a:ext>
            </a:extLst>
          </p:cNvPr>
          <p:cNvSpPr/>
          <p:nvPr/>
        </p:nvSpPr>
        <p:spPr>
          <a:xfrm>
            <a:off x="8809919" y="2187775"/>
            <a:ext cx="1274874" cy="1313286"/>
          </a:xfrm>
          <a:prstGeom prst="rect">
            <a:avLst/>
          </a:prstGeom>
          <a:solidFill>
            <a:srgbClr val="320000"/>
          </a:solidFill>
        </p:spPr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Open Sans" panose="020B0606030504020204" pitchFamily="34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46F3CF8-96BC-3C33-A81E-0B35BE04F79F}"/>
              </a:ext>
            </a:extLst>
          </p:cNvPr>
          <p:cNvSpPr/>
          <p:nvPr/>
        </p:nvSpPr>
        <p:spPr>
          <a:xfrm>
            <a:off x="5054317" y="2183179"/>
            <a:ext cx="1274874" cy="1313286"/>
          </a:xfrm>
          <a:prstGeom prst="rect">
            <a:avLst/>
          </a:prstGeom>
          <a:solidFill>
            <a:srgbClr val="320000"/>
          </a:solidFill>
        </p:spPr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Open Sans" panose="020B0606030504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28B6E13-E259-4883-BC15-4421B9CD3004}"/>
              </a:ext>
            </a:extLst>
          </p:cNvPr>
          <p:cNvSpPr/>
          <p:nvPr/>
        </p:nvSpPr>
        <p:spPr>
          <a:xfrm>
            <a:off x="131037" y="6356713"/>
            <a:ext cx="2317750" cy="360000"/>
          </a:xfrm>
          <a:prstGeom prst="rect">
            <a:avLst/>
          </a:prstGeom>
          <a:solidFill>
            <a:srgbClr val="320000"/>
          </a:solidFill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12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Open Sans" panose="020B06060305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D94F9-546C-45B1-AFFE-55AB2014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000" dirty="0">
                <a:solidFill>
                  <a:schemeClr val="bg1"/>
                </a:solidFill>
                <a:latin typeface="Arial" panose="020B0604020202020204" pitchFamily="34" charset="0"/>
              </a:rPr>
              <a:t>02| </a:t>
            </a:r>
            <a:r>
              <a:rPr lang="es-ES" sz="2000" dirty="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Evolució</a:t>
            </a:r>
            <a:r>
              <a:rPr lang="es-ES" sz="20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 de la </a:t>
            </a:r>
            <a:r>
              <a:rPr lang="es-ES" sz="2000" dirty="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Llei</a:t>
            </a:r>
            <a:r>
              <a:rPr lang="es-ES" sz="20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 de </a:t>
            </a:r>
            <a:r>
              <a:rPr lang="es-ES" sz="2000" dirty="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l’RGC</a:t>
            </a:r>
            <a:endParaRPr lang="ca-ES" sz="20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</a:endParaRPr>
          </a:p>
        </p:txBody>
      </p:sp>
      <p:sp>
        <p:nvSpPr>
          <p:cNvPr id="66" name="Slide Number Placeholder 3">
            <a:extLst>
              <a:ext uri="{FF2B5EF4-FFF2-40B4-BE49-F238E27FC236}">
                <a16:creationId xmlns:a16="http://schemas.microsoft.com/office/drawing/2014/main" id="{27980C19-E0C7-4AE2-896B-BC32A93AE6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457049" y="6351588"/>
            <a:ext cx="447613" cy="365125"/>
          </a:xfrm>
        </p:spPr>
        <p:txBody>
          <a:bodyPr/>
          <a:lstStyle/>
          <a:p>
            <a:pPr>
              <a:defRPr/>
            </a:pPr>
            <a:fld id="{36F4A1EC-13E4-4E12-8392-FCA503018D6C}" type="slidenum">
              <a:rPr lang="ca-ES" altLang="ca-ES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ca-ES" altLang="ca-E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A8F9EF61-272F-49CC-A6C0-3651F0E1CDE1}"/>
              </a:ext>
            </a:extLst>
          </p:cNvPr>
          <p:cNvSpPr/>
          <p:nvPr/>
        </p:nvSpPr>
        <p:spPr>
          <a:xfrm>
            <a:off x="416336" y="947385"/>
            <a:ext cx="8537511" cy="2813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6000" rtlCol="0" anchor="ctr"/>
          <a:lstStyle/>
          <a:p>
            <a:endParaRPr lang="ca-ES" sz="16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A1A2F9B-3FD8-4456-A848-E5C082BB34C7}"/>
              </a:ext>
            </a:extLst>
          </p:cNvPr>
          <p:cNvGrpSpPr/>
          <p:nvPr/>
        </p:nvGrpSpPr>
        <p:grpSpPr>
          <a:xfrm>
            <a:off x="0" y="1057119"/>
            <a:ext cx="3823323" cy="360000"/>
            <a:chOff x="0" y="1006653"/>
            <a:chExt cx="3919224" cy="360000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86F1892-B223-4E20-A893-F6B7D0D696FB}"/>
                </a:ext>
              </a:extLst>
            </p:cNvPr>
            <p:cNvSpPr/>
            <p:nvPr/>
          </p:nvSpPr>
          <p:spPr>
            <a:xfrm>
              <a:off x="0" y="1006653"/>
              <a:ext cx="3739225" cy="360000"/>
            </a:xfrm>
            <a:prstGeom prst="rect">
              <a:avLst/>
            </a:prstGeom>
            <a:solidFill>
              <a:srgbClr val="7400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marL="531813" marR="0" lvl="0" indent="0" algn="l" defTabSz="714403" rtl="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400" b="1" i="0" u="none" strike="noStrike" kern="1200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Millores a introduir a l’RGC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F74D402-7B01-4940-8CC3-0D13F69A850E}"/>
                </a:ext>
              </a:extLst>
            </p:cNvPr>
            <p:cNvSpPr/>
            <p:nvPr/>
          </p:nvSpPr>
          <p:spPr>
            <a:xfrm>
              <a:off x="3559224" y="1006653"/>
              <a:ext cx="360000" cy="360000"/>
            </a:xfrm>
            <a:prstGeom prst="ellipse">
              <a:avLst/>
            </a:prstGeom>
            <a:solidFill>
              <a:srgbClr val="740000"/>
            </a:solidFill>
          </p:spPr>
          <p:txBody>
            <a:bodyPr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a-ES" sz="11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Open Sans" panose="020B0606030504020204" pitchFamily="34" charset="0"/>
              </a:endParaRPr>
            </a:p>
          </p:txBody>
        </p:sp>
      </p:grpSp>
      <p:pic>
        <p:nvPicPr>
          <p:cNvPr id="60" name="Picture 2">
            <a:extLst>
              <a:ext uri="{FF2B5EF4-FFF2-40B4-BE49-F238E27FC236}">
                <a16:creationId xmlns:a16="http://schemas.microsoft.com/office/drawing/2014/main" id="{B48DEE31-BD80-4D97-91DD-30371819F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6417666"/>
            <a:ext cx="2005148" cy="26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49FC9372-D018-769C-F787-402ED7D05933}"/>
              </a:ext>
            </a:extLst>
          </p:cNvPr>
          <p:cNvSpPr/>
          <p:nvPr/>
        </p:nvSpPr>
        <p:spPr>
          <a:xfrm>
            <a:off x="1284322" y="5277222"/>
            <a:ext cx="1274874" cy="276999"/>
          </a:xfrm>
          <a:prstGeom prst="rect">
            <a:avLst/>
          </a:prstGeom>
          <a:solidFill>
            <a:srgbClr val="320000"/>
          </a:solidFill>
        </p:spPr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12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Open Sans" panose="020B060603050402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70E57A8-62EB-A9DB-3FF9-45BB5EF2482F}"/>
              </a:ext>
            </a:extLst>
          </p:cNvPr>
          <p:cNvSpPr/>
          <p:nvPr/>
        </p:nvSpPr>
        <p:spPr>
          <a:xfrm>
            <a:off x="1284322" y="2750945"/>
            <a:ext cx="1274874" cy="276999"/>
          </a:xfrm>
          <a:prstGeom prst="rect">
            <a:avLst/>
          </a:prstGeom>
          <a:solidFill>
            <a:srgbClr val="320000"/>
          </a:solidFill>
        </p:spPr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12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Open Sans" panose="020B0606030504020204" pitchFamily="34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B01B47E2-DD6D-B698-6BEC-95952B6F7E7D}"/>
              </a:ext>
            </a:extLst>
          </p:cNvPr>
          <p:cNvSpPr/>
          <p:nvPr/>
        </p:nvSpPr>
        <p:spPr>
          <a:xfrm>
            <a:off x="4813770" y="4184153"/>
            <a:ext cx="476033" cy="476033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3048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46094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19142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92189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65236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38284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11331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784378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46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4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5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27793C14-C6D8-433C-1615-DB6F93B8D876}"/>
              </a:ext>
            </a:extLst>
          </p:cNvPr>
          <p:cNvSpPr/>
          <p:nvPr/>
        </p:nvSpPr>
        <p:spPr bwMode="gray">
          <a:xfrm>
            <a:off x="4888150" y="1630898"/>
            <a:ext cx="327273" cy="327273"/>
          </a:xfrm>
          <a:prstGeom prst="ellipse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ca-E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61489BA-4688-624D-05DC-5B1234C9A6F9}"/>
              </a:ext>
            </a:extLst>
          </p:cNvPr>
          <p:cNvSpPr/>
          <p:nvPr/>
        </p:nvSpPr>
        <p:spPr>
          <a:xfrm>
            <a:off x="4813770" y="1631580"/>
            <a:ext cx="476033" cy="476033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3048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46094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19142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92189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65236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38284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11331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784378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46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99FF72EB-33C8-9782-CC58-810515E9FC0A}"/>
              </a:ext>
            </a:extLst>
          </p:cNvPr>
          <p:cNvSpPr/>
          <p:nvPr/>
        </p:nvSpPr>
        <p:spPr bwMode="gray">
          <a:xfrm>
            <a:off x="8475327" y="1630898"/>
            <a:ext cx="327273" cy="327273"/>
          </a:xfrm>
          <a:prstGeom prst="ellipse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ca-E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33303ED-E017-2A8B-7575-DA444D8E21D8}"/>
              </a:ext>
            </a:extLst>
          </p:cNvPr>
          <p:cNvSpPr/>
          <p:nvPr/>
        </p:nvSpPr>
        <p:spPr>
          <a:xfrm>
            <a:off x="8572496" y="1602323"/>
            <a:ext cx="476033" cy="476033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3048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46094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19142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92189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65236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38284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11331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784378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46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9D5895C-267E-27B5-F7D9-DB4A148BFFAF}"/>
              </a:ext>
            </a:extLst>
          </p:cNvPr>
          <p:cNvSpPr/>
          <p:nvPr/>
        </p:nvSpPr>
        <p:spPr>
          <a:xfrm>
            <a:off x="1350235" y="4741735"/>
            <a:ext cx="2874311" cy="704873"/>
          </a:xfrm>
          <a:prstGeom prst="rect">
            <a:avLst/>
          </a:prstGeom>
        </p:spPr>
        <p:txBody>
          <a:bodyPr wrap="square" anchor="t">
            <a:noAutofit/>
          </a:bodyPr>
          <a:lstStyle>
            <a:defPPr>
              <a:defRPr lang="en-US"/>
            </a:defPPr>
            <a:lvl1pPr marL="0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304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09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9142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2189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65236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3828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11331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437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714403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4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POBRESA INFANTIL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C13C2E03-C0AC-8DD5-F1DD-E69FA5DF52E0}"/>
              </a:ext>
            </a:extLst>
          </p:cNvPr>
          <p:cNvSpPr/>
          <p:nvPr/>
        </p:nvSpPr>
        <p:spPr>
          <a:xfrm>
            <a:off x="1040287" y="4184153"/>
            <a:ext cx="476033" cy="476033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3048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46094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19142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92189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65236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38284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11331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784378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46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4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7720853-078C-83FD-E10C-527AF3B72D40}"/>
              </a:ext>
            </a:extLst>
          </p:cNvPr>
          <p:cNvSpPr>
            <a:spLocks/>
          </p:cNvSpPr>
          <p:nvPr/>
        </p:nvSpPr>
        <p:spPr>
          <a:xfrm>
            <a:off x="1350237" y="2161527"/>
            <a:ext cx="2520000" cy="307777"/>
          </a:xfrm>
          <a:prstGeom prst="rect">
            <a:avLst/>
          </a:prstGeom>
        </p:spPr>
        <p:txBody>
          <a:bodyPr wrap="square" anchor="t">
            <a:noAutofit/>
          </a:bodyPr>
          <a:lstStyle>
            <a:defPPr>
              <a:defRPr lang="en-US"/>
            </a:defPPr>
            <a:lvl1pPr marL="0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304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09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9142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2189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65236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3828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11331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437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4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DRET D’ACCÉS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33C8D9E1-D333-3750-6F76-B59A94251B61}"/>
              </a:ext>
            </a:extLst>
          </p:cNvPr>
          <p:cNvSpPr/>
          <p:nvPr/>
        </p:nvSpPr>
        <p:spPr>
          <a:xfrm>
            <a:off x="1040287" y="1631580"/>
            <a:ext cx="476033" cy="476033"/>
          </a:xfrm>
          <a:prstGeom prst="ellipse">
            <a:avLst/>
          </a:prstGeom>
          <a:solidFill>
            <a:srgbClr val="32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3048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46094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19142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92189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65236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38284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11331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784378" algn="l" defTabSz="946094" rtl="0" eaLnBrk="1" latinLnBrk="0" hangingPunct="1">
              <a:defRPr sz="1862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460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1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8F108BF-A07C-9AA7-6CE4-5E1DCFCB386D}"/>
              </a:ext>
            </a:extLst>
          </p:cNvPr>
          <p:cNvCxnSpPr>
            <a:cxnSpLocks/>
          </p:cNvCxnSpPr>
          <p:nvPr/>
        </p:nvCxnSpPr>
        <p:spPr>
          <a:xfrm>
            <a:off x="1278303" y="2232802"/>
            <a:ext cx="0" cy="1368000"/>
          </a:xfrm>
          <a:prstGeom prst="line">
            <a:avLst/>
          </a:prstGeom>
          <a:ln w="28575">
            <a:solidFill>
              <a:srgbClr val="B71C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FEC3A0D-B224-E276-DB5D-E34508A476CD}"/>
              </a:ext>
            </a:extLst>
          </p:cNvPr>
          <p:cNvCxnSpPr>
            <a:cxnSpLocks/>
          </p:cNvCxnSpPr>
          <p:nvPr/>
        </p:nvCxnSpPr>
        <p:spPr>
          <a:xfrm>
            <a:off x="1278303" y="4812365"/>
            <a:ext cx="0" cy="1368000"/>
          </a:xfrm>
          <a:prstGeom prst="line">
            <a:avLst/>
          </a:prstGeom>
          <a:ln w="28575">
            <a:solidFill>
              <a:srgbClr val="B71C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4171308C-3EB4-2248-7DEA-177C22271DF3}"/>
              </a:ext>
            </a:extLst>
          </p:cNvPr>
          <p:cNvSpPr/>
          <p:nvPr/>
        </p:nvSpPr>
        <p:spPr>
          <a:xfrm>
            <a:off x="5063319" y="5330508"/>
            <a:ext cx="1274874" cy="276999"/>
          </a:xfrm>
          <a:prstGeom prst="rect">
            <a:avLst/>
          </a:prstGeom>
          <a:solidFill>
            <a:srgbClr val="320000"/>
          </a:solidFill>
        </p:spPr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12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Open Sans" panose="020B0606030504020204" pitchFamily="34" charset="0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ED6960B5-05C1-AC4E-BE89-41FE091B2AA8}"/>
              </a:ext>
            </a:extLst>
          </p:cNvPr>
          <p:cNvCxnSpPr>
            <a:cxnSpLocks/>
          </p:cNvCxnSpPr>
          <p:nvPr/>
        </p:nvCxnSpPr>
        <p:spPr>
          <a:xfrm>
            <a:off x="5051786" y="4812365"/>
            <a:ext cx="0" cy="1368000"/>
          </a:xfrm>
          <a:prstGeom prst="line">
            <a:avLst/>
          </a:prstGeom>
          <a:ln w="28575">
            <a:solidFill>
              <a:srgbClr val="B71C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3F8B2C13-4A10-2236-440F-C461AAC91E62}"/>
              </a:ext>
            </a:extLst>
          </p:cNvPr>
          <p:cNvSpPr/>
          <p:nvPr/>
        </p:nvSpPr>
        <p:spPr>
          <a:xfrm>
            <a:off x="5096592" y="4741735"/>
            <a:ext cx="3137210" cy="779648"/>
          </a:xfrm>
          <a:prstGeom prst="rect">
            <a:avLst/>
          </a:prstGeom>
        </p:spPr>
        <p:txBody>
          <a:bodyPr wrap="square" anchor="t">
            <a:noAutofit/>
          </a:bodyPr>
          <a:lstStyle>
            <a:defPPr>
              <a:defRPr lang="en-US"/>
            </a:defPPr>
            <a:lvl1pPr marL="0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304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09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9142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2189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65236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3828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11331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437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9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400" b="1" dirty="0">
                <a:solidFill>
                  <a:srgbClr val="FFFFFF"/>
                </a:solidFill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COMPATIBILITAT I TRASPÀS IMV 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E7C36D3-4F87-71EE-AA4C-F56BBE0558E7}"/>
              </a:ext>
            </a:extLst>
          </p:cNvPr>
          <p:cNvSpPr/>
          <p:nvPr/>
        </p:nvSpPr>
        <p:spPr>
          <a:xfrm>
            <a:off x="8809919" y="2705918"/>
            <a:ext cx="1274874" cy="276999"/>
          </a:xfrm>
          <a:prstGeom prst="rect">
            <a:avLst/>
          </a:prstGeom>
          <a:solidFill>
            <a:srgbClr val="320000"/>
          </a:solidFill>
        </p:spPr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12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Open Sans" panose="020B060603050402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ED39E6B-DFD9-AF1F-DBB9-3BE5C61692F6}"/>
              </a:ext>
            </a:extLst>
          </p:cNvPr>
          <p:cNvSpPr/>
          <p:nvPr/>
        </p:nvSpPr>
        <p:spPr>
          <a:xfrm>
            <a:off x="8861778" y="2161527"/>
            <a:ext cx="2843507" cy="1311469"/>
          </a:xfrm>
          <a:prstGeom prst="rect">
            <a:avLst/>
          </a:prstGeom>
        </p:spPr>
        <p:txBody>
          <a:bodyPr wrap="square" anchor="t">
            <a:noAutofit/>
          </a:bodyPr>
          <a:lstStyle>
            <a:defPPr>
              <a:defRPr lang="en-US"/>
            </a:defPPr>
            <a:lvl1pPr marL="0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304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09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9142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2189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65236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3828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11331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437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ca-ES" sz="1400" b="1" dirty="0">
                <a:solidFill>
                  <a:srgbClr val="FFFFFF"/>
                </a:solidFill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HABITATGE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BB0E899-EDCD-9A8D-E4AA-2FB8FB43563C}"/>
              </a:ext>
            </a:extLst>
          </p:cNvPr>
          <p:cNvCxnSpPr>
            <a:cxnSpLocks/>
          </p:cNvCxnSpPr>
          <p:nvPr/>
        </p:nvCxnSpPr>
        <p:spPr>
          <a:xfrm>
            <a:off x="8810512" y="2232802"/>
            <a:ext cx="0" cy="1368000"/>
          </a:xfrm>
          <a:prstGeom prst="line">
            <a:avLst/>
          </a:prstGeom>
          <a:ln w="28575">
            <a:solidFill>
              <a:srgbClr val="B71C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73F028A-4D3D-60E3-1407-4771EE681188}"/>
              </a:ext>
            </a:extLst>
          </p:cNvPr>
          <p:cNvSpPr/>
          <p:nvPr/>
        </p:nvSpPr>
        <p:spPr>
          <a:xfrm>
            <a:off x="5054317" y="2701322"/>
            <a:ext cx="1274874" cy="276999"/>
          </a:xfrm>
          <a:prstGeom prst="rect">
            <a:avLst/>
          </a:prstGeom>
          <a:solidFill>
            <a:srgbClr val="320000"/>
          </a:solidFill>
        </p:spPr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12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Open Sans" panose="020B060603050402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91975B8-99D5-71EF-2444-AC6F0B08BF32}"/>
              </a:ext>
            </a:extLst>
          </p:cNvPr>
          <p:cNvSpPr/>
          <p:nvPr/>
        </p:nvSpPr>
        <p:spPr>
          <a:xfrm>
            <a:off x="5096595" y="2161526"/>
            <a:ext cx="2790399" cy="1510175"/>
          </a:xfrm>
          <a:prstGeom prst="rect">
            <a:avLst/>
          </a:prstGeom>
        </p:spPr>
        <p:txBody>
          <a:bodyPr wrap="square" anchor="t">
            <a:noAutofit/>
          </a:bodyPr>
          <a:lstStyle>
            <a:defPPr>
              <a:defRPr lang="en-US"/>
            </a:defPPr>
            <a:lvl1pPr marL="0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304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09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9142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2189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65236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3828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11331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437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9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ca-ES" sz="14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Open Sans Light" panose="020B0306030504020204" pitchFamily="34" charset="0"/>
                <a:cs typeface="Calibri Light" panose="020F0302020204030204" pitchFamily="34" charset="0"/>
              </a:rPr>
              <a:t>RENDES DEL TREBALL</a:t>
            </a:r>
          </a:p>
          <a:p>
            <a:pPr marL="0" marR="0" lvl="0" indent="0" algn="l" defTabSz="9143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1400" b="1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5A7ED9-7EE4-E569-16C9-77882DEFF951}"/>
              </a:ext>
            </a:extLst>
          </p:cNvPr>
          <p:cNvCxnSpPr>
            <a:cxnSpLocks/>
          </p:cNvCxnSpPr>
          <p:nvPr/>
        </p:nvCxnSpPr>
        <p:spPr>
          <a:xfrm>
            <a:off x="5051786" y="2232802"/>
            <a:ext cx="0" cy="1368000"/>
          </a:xfrm>
          <a:prstGeom prst="line">
            <a:avLst/>
          </a:prstGeom>
          <a:ln w="28575">
            <a:solidFill>
              <a:srgbClr val="B71C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3CEF27-C96F-6C71-5238-589120B1616F}"/>
              </a:ext>
            </a:extLst>
          </p:cNvPr>
          <p:cNvSpPr>
            <a:spLocks/>
          </p:cNvSpPr>
          <p:nvPr/>
        </p:nvSpPr>
        <p:spPr>
          <a:xfrm>
            <a:off x="1350237" y="2492273"/>
            <a:ext cx="2520000" cy="936727"/>
          </a:xfrm>
          <a:prstGeom prst="rect">
            <a:avLst/>
          </a:prstGeom>
        </p:spPr>
        <p:txBody>
          <a:bodyPr wrap="square" anchor="t">
            <a:noAutofit/>
          </a:bodyPr>
          <a:lstStyle>
            <a:defPPr>
              <a:defRPr lang="en-US"/>
            </a:defPPr>
            <a:lvl1pPr marL="0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304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09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9142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2189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65236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3828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11331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437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40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Ampliació del col·lectiu amb dret a ser beneficiari de la prestació, a través</a:t>
            </a:r>
          </a:p>
          <a:p>
            <a:pPr marL="0" marR="0" lvl="0" indent="0" algn="l" defTabSz="9143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40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d’una reforma de la configuració i l’aplicació actual dels requisits exigits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FDDD62B-58E9-9E13-5AE1-E52459587765}"/>
              </a:ext>
            </a:extLst>
          </p:cNvPr>
          <p:cNvSpPr>
            <a:spLocks/>
          </p:cNvSpPr>
          <p:nvPr/>
        </p:nvSpPr>
        <p:spPr>
          <a:xfrm>
            <a:off x="5181030" y="2492273"/>
            <a:ext cx="2520000" cy="936727"/>
          </a:xfrm>
          <a:prstGeom prst="rect">
            <a:avLst/>
          </a:prstGeom>
        </p:spPr>
        <p:txBody>
          <a:bodyPr wrap="square" anchor="t">
            <a:noAutofit/>
          </a:bodyPr>
          <a:lstStyle>
            <a:defPPr>
              <a:defRPr lang="en-US"/>
            </a:defPPr>
            <a:lvl1pPr marL="0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304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09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9142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2189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65236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3828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11331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437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40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Compatibilitzar les rendes de treball del col·lectiu beneficiari de l’RGC com un element dinamitzador de la inserció laboral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12337396-8A33-3745-1A8D-EFCB5CDD0288}"/>
              </a:ext>
            </a:extLst>
          </p:cNvPr>
          <p:cNvSpPr>
            <a:spLocks/>
          </p:cNvSpPr>
          <p:nvPr/>
        </p:nvSpPr>
        <p:spPr>
          <a:xfrm>
            <a:off x="8937048" y="2492273"/>
            <a:ext cx="2714183" cy="936727"/>
          </a:xfrm>
          <a:prstGeom prst="rect">
            <a:avLst/>
          </a:prstGeom>
        </p:spPr>
        <p:txBody>
          <a:bodyPr wrap="square" anchor="t">
            <a:noAutofit/>
          </a:bodyPr>
          <a:lstStyle>
            <a:defPPr>
              <a:defRPr lang="en-US"/>
            </a:defPPr>
            <a:lvl1pPr marL="0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304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09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9142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2189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65236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3828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11331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437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40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Compatibilitzar els ajuts d’habitatge i avaluar-ne d’altres, amb una visió global i des de</a:t>
            </a:r>
            <a:r>
              <a:rPr lang="ca-ES" sz="1400" dirty="0">
                <a:solidFill>
                  <a:srgbClr val="FFFFFF"/>
                </a:solidFill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ca-ES" sz="140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l’àmbit competencial d’Habitatge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F8D5200D-95DC-2286-5CFE-50816CBEFF3D}"/>
              </a:ext>
            </a:extLst>
          </p:cNvPr>
          <p:cNvSpPr>
            <a:spLocks/>
          </p:cNvSpPr>
          <p:nvPr/>
        </p:nvSpPr>
        <p:spPr>
          <a:xfrm>
            <a:off x="1350237" y="5043401"/>
            <a:ext cx="2520000" cy="936727"/>
          </a:xfrm>
          <a:prstGeom prst="rect">
            <a:avLst/>
          </a:prstGeom>
        </p:spPr>
        <p:txBody>
          <a:bodyPr wrap="square" anchor="t">
            <a:noAutofit/>
          </a:bodyPr>
          <a:lstStyle>
            <a:defPPr>
              <a:defRPr lang="en-US"/>
            </a:defPPr>
            <a:lvl1pPr marL="0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304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09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9142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2189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65236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3828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11331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437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40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Millorar les quanties i cobertura dels col·lectius vulnerables amb especial focus en aquelles famílies amb menors a càrrec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D1EA78BE-F71C-0DB2-55B2-1FE5845CA8B8}"/>
              </a:ext>
            </a:extLst>
          </p:cNvPr>
          <p:cNvSpPr>
            <a:spLocks/>
          </p:cNvSpPr>
          <p:nvPr/>
        </p:nvSpPr>
        <p:spPr>
          <a:xfrm>
            <a:off x="5181030" y="5043401"/>
            <a:ext cx="2520000" cy="936727"/>
          </a:xfrm>
          <a:prstGeom prst="rect">
            <a:avLst/>
          </a:prstGeom>
        </p:spPr>
        <p:txBody>
          <a:bodyPr wrap="square" anchor="t">
            <a:noAutofit/>
          </a:bodyPr>
          <a:lstStyle>
            <a:defPPr>
              <a:defRPr lang="en-US"/>
            </a:defPPr>
            <a:lvl1pPr marL="0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304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09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9142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2189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65236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38284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11331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84378" algn="l" defTabSz="946094" rtl="0" eaLnBrk="1" latinLnBrk="0" hangingPunct="1">
              <a:defRPr sz="18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9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40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Treballar </a:t>
            </a:r>
            <a:r>
              <a:rPr lang="ca-ES" sz="1400" dirty="0">
                <a:solidFill>
                  <a:srgbClr val="FFFFFF"/>
                </a:solidFill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kumimoji="0" lang="ca-ES" sz="140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 assolir el traspàs de l’IMV </a:t>
            </a:r>
            <a:r>
              <a:rPr lang="ca-ES" sz="1400" dirty="0">
                <a:solidFill>
                  <a:srgbClr val="FFFFFF"/>
                </a:solidFill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a la Generalitat i </a:t>
            </a:r>
            <a:r>
              <a:rPr kumimoji="0" lang="ca-ES" sz="140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Open Sans" panose="020B0606030504020204" pitchFamily="34" charset="0"/>
                <a:cs typeface="Open Sans" panose="020B0606030504020204" pitchFamily="34" charset="0"/>
              </a:rPr>
              <a:t>permetre una finestreta única</a:t>
            </a:r>
          </a:p>
        </p:txBody>
      </p:sp>
      <p:pic>
        <p:nvPicPr>
          <p:cNvPr id="122" name="Picture 121" descr="Icon&#10;&#10;Description automatically generated">
            <a:extLst>
              <a:ext uri="{FF2B5EF4-FFF2-40B4-BE49-F238E27FC236}">
                <a16:creationId xmlns:a16="http://schemas.microsoft.com/office/drawing/2014/main" id="{13AE1B33-C0F9-CFBD-0FFF-5D262AF23E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527" y="4277896"/>
            <a:ext cx="2105223" cy="210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77145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3">
            <a:extLst>
              <a:ext uri="{FF2B5EF4-FFF2-40B4-BE49-F238E27FC236}">
                <a16:creationId xmlns:a16="http://schemas.microsoft.com/office/drawing/2014/main" id="{27980C19-E0C7-4AE2-896B-BC32A93AE6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83679" y="6351588"/>
            <a:ext cx="320983" cy="365125"/>
          </a:xfrm>
        </p:spPr>
        <p:txBody>
          <a:bodyPr/>
          <a:lstStyle/>
          <a:p>
            <a:pPr>
              <a:defRPr/>
            </a:pPr>
            <a:fld id="{36F4A1EC-13E4-4E12-8392-FCA503018D6C}" type="slidenum">
              <a:rPr lang="ca-ES" altLang="ca-E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ca-ES" alt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72A3F9-A0A0-4707-BB08-DFC3E82E15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DB3E1FA-909F-488A-AD3D-80ADC79E495A}"/>
              </a:ext>
            </a:extLst>
          </p:cNvPr>
          <p:cNvGrpSpPr/>
          <p:nvPr/>
        </p:nvGrpSpPr>
        <p:grpSpPr>
          <a:xfrm>
            <a:off x="2495600" y="1225689"/>
            <a:ext cx="8284266" cy="5632311"/>
            <a:chOff x="2495600" y="1225689"/>
            <a:chExt cx="8284266" cy="5632311"/>
          </a:xfrm>
        </p:grpSpPr>
        <p:sp>
          <p:nvSpPr>
            <p:cNvPr id="18" name="CuadroTexto 10">
              <a:extLst>
                <a:ext uri="{FF2B5EF4-FFF2-40B4-BE49-F238E27FC236}">
                  <a16:creationId xmlns:a16="http://schemas.microsoft.com/office/drawing/2014/main" id="{F55069AE-2387-40CA-9848-4B58AD7C881D}"/>
                </a:ext>
              </a:extLst>
            </p:cNvPr>
            <p:cNvSpPr txBox="1"/>
            <p:nvPr/>
          </p:nvSpPr>
          <p:spPr>
            <a:xfrm>
              <a:off x="8851922" y="1225689"/>
              <a:ext cx="1927944" cy="5632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19" name="CuadroTexto 5">
              <a:extLst>
                <a:ext uri="{FF2B5EF4-FFF2-40B4-BE49-F238E27FC236}">
                  <a16:creationId xmlns:a16="http://schemas.microsoft.com/office/drawing/2014/main" id="{07A1CEC1-7B43-41DE-BFFC-F885AA555DDB}"/>
                </a:ext>
              </a:extLst>
            </p:cNvPr>
            <p:cNvSpPr txBox="1"/>
            <p:nvPr/>
          </p:nvSpPr>
          <p:spPr>
            <a:xfrm>
              <a:off x="2495600" y="5047536"/>
              <a:ext cx="62793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a-ES" sz="3200" b="1" spc="300" dirty="0">
                  <a:solidFill>
                    <a:schemeClr val="bg1"/>
                  </a:solidFill>
                  <a:latin typeface="Arial extrabold"/>
                  <a:ea typeface="Open Sans" panose="020B0606030504020204" pitchFamily="34" charset="0"/>
                  <a:cs typeface="Arial" panose="020B0604020202020204" pitchFamily="34" charset="0"/>
                </a:rPr>
                <a:t>Estat actual de l’RGC</a:t>
              </a:r>
            </a:p>
          </p:txBody>
        </p:sp>
      </p:grpSp>
      <p:pic>
        <p:nvPicPr>
          <p:cNvPr id="2050" name="Picture 2">
            <a:extLst>
              <a:ext uri="{FF2B5EF4-FFF2-40B4-BE49-F238E27FC236}">
                <a16:creationId xmlns:a16="http://schemas.microsoft.com/office/drawing/2014/main" id="{C1F26699-82DA-4509-97DD-864CB7F23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731952"/>
            <a:ext cx="3919538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áfico 10">
            <a:extLst>
              <a:ext uri="{FF2B5EF4-FFF2-40B4-BE49-F238E27FC236}">
                <a16:creationId xmlns:a16="http://schemas.microsoft.com/office/drawing/2014/main" id="{00F66BC1-2D1D-4AA3-98C8-8845628530E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1646" r="4030"/>
          <a:stretch/>
        </p:blipFill>
        <p:spPr>
          <a:xfrm flipH="1" flipV="1">
            <a:off x="0" y="5341277"/>
            <a:ext cx="3880566" cy="151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54494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7D19C88-070E-4040-BE23-800D5B918C61}"/>
              </a:ext>
            </a:extLst>
          </p:cNvPr>
          <p:cNvSpPr/>
          <p:nvPr/>
        </p:nvSpPr>
        <p:spPr>
          <a:xfrm>
            <a:off x="416336" y="947385"/>
            <a:ext cx="8537511" cy="2813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6000" rtlCol="0" anchor="ctr"/>
          <a:lstStyle/>
          <a:p>
            <a:r>
              <a:rPr lang="ca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Principals dades i evolució anual de beneficiaris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D94F9-546C-45B1-AFFE-55AB2014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000" dirty="0">
                <a:latin typeface="Arial" panose="020B0604020202020204" pitchFamily="34" charset="0"/>
              </a:rPr>
              <a:t>03 | </a:t>
            </a:r>
            <a:r>
              <a:rPr lang="ca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Estat actual de l’RGC</a:t>
            </a:r>
          </a:p>
        </p:txBody>
      </p:sp>
      <p:sp>
        <p:nvSpPr>
          <p:cNvPr id="66" name="Slide Number Placeholder 3">
            <a:extLst>
              <a:ext uri="{FF2B5EF4-FFF2-40B4-BE49-F238E27FC236}">
                <a16:creationId xmlns:a16="http://schemas.microsoft.com/office/drawing/2014/main" id="{27980C19-E0C7-4AE2-896B-BC32A93AE64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83679" y="6351588"/>
            <a:ext cx="320983" cy="365125"/>
          </a:xfrm>
        </p:spPr>
        <p:txBody>
          <a:bodyPr/>
          <a:lstStyle/>
          <a:p>
            <a:pPr>
              <a:defRPr/>
            </a:pPr>
            <a:fld id="{36F4A1EC-13E4-4E12-8392-FCA503018D6C}" type="slidenum">
              <a:rPr lang="ca-ES" altLang="ca-ES" sz="10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9</a:t>
            </a:fld>
            <a:endParaRPr lang="ca-ES" alt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6D5E5B-BB36-49DE-A2BB-776589F8E82D}"/>
              </a:ext>
            </a:extLst>
          </p:cNvPr>
          <p:cNvSpPr/>
          <p:nvPr/>
        </p:nvSpPr>
        <p:spPr>
          <a:xfrm>
            <a:off x="0" y="1359740"/>
            <a:ext cx="1754156" cy="1306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4CFC723-BFFE-E74E-3B85-ED8019370F2A}"/>
              </a:ext>
            </a:extLst>
          </p:cNvPr>
          <p:cNvGrpSpPr/>
          <p:nvPr/>
        </p:nvGrpSpPr>
        <p:grpSpPr>
          <a:xfrm>
            <a:off x="583221" y="3744702"/>
            <a:ext cx="2445715" cy="2257917"/>
            <a:chOff x="857934" y="1540279"/>
            <a:chExt cx="2166469" cy="225791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5B74B96-25C6-A629-57BE-9DE11FC7FA51}"/>
                </a:ext>
              </a:extLst>
            </p:cNvPr>
            <p:cNvSpPr/>
            <p:nvPr/>
          </p:nvSpPr>
          <p:spPr bwMode="gray">
            <a:xfrm>
              <a:off x="857935" y="1540279"/>
              <a:ext cx="2166468" cy="225791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 rtlCol="0" anchor="ctr">
              <a:spAutoFit/>
            </a:bodyPr>
            <a:lstStyle/>
            <a:p>
              <a:pPr defTabSz="946094">
                <a:spcAft>
                  <a:spcPts val="1500"/>
                </a:spcAft>
              </a:pPr>
              <a:r>
                <a:rPr lang="ca-ES" sz="5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Open Sans Extrabold" panose="020B0906030804020204" pitchFamily="34" charset="0"/>
                  <a:cs typeface="Arial" panose="020B0604020202020204" pitchFamily="34" charset="0"/>
                </a:rPr>
                <a:t>40 %</a:t>
              </a:r>
            </a:p>
            <a:p>
              <a:pPr defTabSz="946094">
                <a:lnSpc>
                  <a:spcPct val="106000"/>
                </a:lnSpc>
              </a:pPr>
              <a:r>
                <a:rPr lang="ca-ES" spc="50" dirty="0">
                  <a:solidFill>
                    <a:srgbClr val="681C25"/>
                  </a:solidFill>
                  <a:latin typeface="Arial Black" panose="020B0A040201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Creixement de beneficiaris en entre els anys 2019-2023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FB6075A5-494E-D0AE-B8F5-F9D88FBB5A00}"/>
                </a:ext>
              </a:extLst>
            </p:cNvPr>
            <p:cNvCxnSpPr>
              <a:cxnSpLocks/>
            </p:cNvCxnSpPr>
            <p:nvPr/>
          </p:nvCxnSpPr>
          <p:spPr>
            <a:xfrm>
              <a:off x="857934" y="2472563"/>
              <a:ext cx="2025405" cy="0"/>
            </a:xfrm>
            <a:prstGeom prst="line">
              <a:avLst/>
            </a:prstGeom>
            <a:ln w="63500">
              <a:solidFill>
                <a:srgbClr val="681C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9F4736C-D3D1-45E7-44EB-3718A765C953}"/>
              </a:ext>
            </a:extLst>
          </p:cNvPr>
          <p:cNvGrpSpPr/>
          <p:nvPr/>
        </p:nvGrpSpPr>
        <p:grpSpPr>
          <a:xfrm>
            <a:off x="4253546" y="808945"/>
            <a:ext cx="6674950" cy="1270572"/>
            <a:chOff x="1820831" y="1854501"/>
            <a:chExt cx="8545419" cy="914387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A069DF0D-598C-E6DB-63A4-A408FA3C3C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0831" y="1854501"/>
              <a:ext cx="8545419" cy="914387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E67763B-4BC7-0BED-6481-396B343B7366}"/>
                </a:ext>
              </a:extLst>
            </p:cNvPr>
            <p:cNvSpPr/>
            <p:nvPr/>
          </p:nvSpPr>
          <p:spPr bwMode="gray">
            <a:xfrm>
              <a:off x="5709160" y="2160950"/>
              <a:ext cx="978167" cy="284283"/>
            </a:xfrm>
            <a:prstGeom prst="rect">
              <a:avLst/>
            </a:prstGeom>
            <a:solidFill>
              <a:schemeClr val="bg1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r>
                <a:rPr lang="es-ES" sz="1600" b="1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+ 40 %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4709754F-535B-F1D0-7C33-8B70D9982225}"/>
              </a:ext>
            </a:extLst>
          </p:cNvPr>
          <p:cNvGrpSpPr/>
          <p:nvPr/>
        </p:nvGrpSpPr>
        <p:grpSpPr>
          <a:xfrm>
            <a:off x="3365742" y="1143477"/>
            <a:ext cx="8157201" cy="5347530"/>
            <a:chOff x="3365742" y="1295606"/>
            <a:chExt cx="8157201" cy="5902533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1BDBBFB-80D5-1881-BC84-07E349C34373}"/>
                </a:ext>
              </a:extLst>
            </p:cNvPr>
            <p:cNvCxnSpPr>
              <a:cxnSpLocks/>
            </p:cNvCxnSpPr>
            <p:nvPr/>
          </p:nvCxnSpPr>
          <p:spPr>
            <a:xfrm>
              <a:off x="4087736" y="5371880"/>
              <a:ext cx="731759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62C5339F-3464-A37E-7717-87AB22348572}"/>
                </a:ext>
              </a:extLst>
            </p:cNvPr>
            <p:cNvGrpSpPr/>
            <p:nvPr/>
          </p:nvGrpSpPr>
          <p:grpSpPr>
            <a:xfrm>
              <a:off x="10028297" y="1749632"/>
              <a:ext cx="1200150" cy="4182080"/>
              <a:chOff x="9770836" y="1864152"/>
              <a:chExt cx="1200150" cy="4182080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E873BE9-4FC5-8D51-D62F-A2EF412C4DB9}"/>
                  </a:ext>
                </a:extLst>
              </p:cNvPr>
              <p:cNvSpPr txBox="1"/>
              <p:nvPr/>
            </p:nvSpPr>
            <p:spPr>
              <a:xfrm>
                <a:off x="9770836" y="5676900"/>
                <a:ext cx="1200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a-ES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ea typeface="Open Sans Light" panose="020B0306030504020204" pitchFamily="34" charset="0"/>
                    <a:cs typeface="Arial" panose="020B0604020202020204" pitchFamily="34" charset="0"/>
                  </a:rPr>
                  <a:t>2023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89AE70A-E90A-19C5-4370-E47251D7985B}"/>
                  </a:ext>
                </a:extLst>
              </p:cNvPr>
              <p:cNvSpPr/>
              <p:nvPr/>
            </p:nvSpPr>
            <p:spPr>
              <a:xfrm>
                <a:off x="10148661" y="3618935"/>
                <a:ext cx="444500" cy="186746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5FFB217-EBA7-E48D-2A96-E00E64A3E1CB}"/>
                  </a:ext>
                </a:extLst>
              </p:cNvPr>
              <p:cNvSpPr txBox="1"/>
              <p:nvPr/>
            </p:nvSpPr>
            <p:spPr>
              <a:xfrm>
                <a:off x="9859491" y="1864152"/>
                <a:ext cx="10228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a-E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Open Sans Light" panose="020B0306030504020204" pitchFamily="34" charset="0"/>
                    <a:cs typeface="Arial" panose="020B0604020202020204" pitchFamily="34" charset="0"/>
                  </a:rPr>
                  <a:t>165.371</a:t>
                </a: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EE1FCAA0-C1C6-D1DB-A361-23F07D0B21F1}"/>
                  </a:ext>
                </a:extLst>
              </p:cNvPr>
              <p:cNvSpPr/>
              <p:nvPr/>
            </p:nvSpPr>
            <p:spPr>
              <a:xfrm>
                <a:off x="10148661" y="2251346"/>
                <a:ext cx="444500" cy="136758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0439F3B-7BCA-FE0B-A5BA-034020788EC1}"/>
                  </a:ext>
                </a:extLst>
              </p:cNvPr>
              <p:cNvSpPr txBox="1"/>
              <p:nvPr/>
            </p:nvSpPr>
            <p:spPr>
              <a:xfrm>
                <a:off x="9859491" y="2837111"/>
                <a:ext cx="102284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a-ES" sz="11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Open Sans Light" panose="020B0306030504020204" pitchFamily="34" charset="0"/>
                    <a:cs typeface="Arial" panose="020B0604020202020204" pitchFamily="34" charset="0"/>
                  </a:rPr>
                  <a:t>53.364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47EBE502-23C6-C81E-6825-6524DC6D1815}"/>
                  </a:ext>
                </a:extLst>
              </p:cNvPr>
              <p:cNvSpPr txBox="1"/>
              <p:nvPr/>
            </p:nvSpPr>
            <p:spPr>
              <a:xfrm>
                <a:off x="9859491" y="4484121"/>
                <a:ext cx="102284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a-ES" sz="11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Open Sans Light" panose="020B0306030504020204" pitchFamily="34" charset="0"/>
                    <a:cs typeface="Arial" panose="020B0604020202020204" pitchFamily="34" charset="0"/>
                  </a:rPr>
                  <a:t>49.789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4A7C3FD-D04E-0A18-6515-BDFE40A946D3}"/>
                </a:ext>
              </a:extLst>
            </p:cNvPr>
            <p:cNvGrpSpPr/>
            <p:nvPr/>
          </p:nvGrpSpPr>
          <p:grpSpPr>
            <a:xfrm>
              <a:off x="4299616" y="2954440"/>
              <a:ext cx="1200150" cy="2977272"/>
              <a:chOff x="5764236" y="3068960"/>
              <a:chExt cx="1200150" cy="2977272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ECD6BC4-32F3-3D29-BD2B-83A5CE9A0E70}"/>
                  </a:ext>
                </a:extLst>
              </p:cNvPr>
              <p:cNvSpPr txBox="1"/>
              <p:nvPr/>
            </p:nvSpPr>
            <p:spPr>
              <a:xfrm>
                <a:off x="5764236" y="5676900"/>
                <a:ext cx="1200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a-ES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ea typeface="Open Sans Light" panose="020B0306030504020204" pitchFamily="34" charset="0"/>
                    <a:cs typeface="Arial" panose="020B0604020202020204" pitchFamily="34" charset="0"/>
                  </a:rPr>
                  <a:t>2019</a:t>
                </a:r>
              </a:p>
            </p:txBody>
          </p: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1F7DEDD2-70A5-6138-8B53-6A5E43493E8C}"/>
                  </a:ext>
                </a:extLst>
              </p:cNvPr>
              <p:cNvGrpSpPr/>
              <p:nvPr/>
            </p:nvGrpSpPr>
            <p:grpSpPr>
              <a:xfrm>
                <a:off x="5857954" y="3068960"/>
                <a:ext cx="1012714" cy="2417439"/>
                <a:chOff x="6064633" y="3068960"/>
                <a:chExt cx="1012714" cy="2417439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8EECE438-F7D6-18AF-DE51-6990B7FCC510}"/>
                    </a:ext>
                  </a:extLst>
                </p:cNvPr>
                <p:cNvSpPr/>
                <p:nvPr/>
              </p:nvSpPr>
              <p:spPr>
                <a:xfrm>
                  <a:off x="6348740" y="4725145"/>
                  <a:ext cx="444500" cy="761254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a-E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D4A38237-857E-F2C1-7E9C-1A8560F66344}"/>
                    </a:ext>
                  </a:extLst>
                </p:cNvPr>
                <p:cNvSpPr txBox="1"/>
                <p:nvPr/>
              </p:nvSpPr>
              <p:spPr>
                <a:xfrm>
                  <a:off x="6064633" y="3068960"/>
                  <a:ext cx="1012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a-ES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ea typeface="Open Sans Light" panose="020B0306030504020204" pitchFamily="34" charset="0"/>
                      <a:cs typeface="Arial" panose="020B0604020202020204" pitchFamily="34" charset="0"/>
                    </a:rPr>
                    <a:t>118.716</a:t>
                  </a:r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7F965AA7-ACC0-0C48-B95E-8AE6A8CFF2E2}"/>
                    </a:ext>
                  </a:extLst>
                </p:cNvPr>
                <p:cNvSpPr/>
                <p:nvPr/>
              </p:nvSpPr>
              <p:spPr>
                <a:xfrm>
                  <a:off x="6348740" y="3460858"/>
                  <a:ext cx="444500" cy="1264285"/>
                </a:xfrm>
                <a:prstGeom prst="rect">
                  <a:avLst/>
                </a:prstGeom>
                <a:solidFill>
                  <a:srgbClr val="9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a-E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16D48911-CACB-1073-74D0-7FDD859648C7}"/>
                </a:ext>
              </a:extLst>
            </p:cNvPr>
            <p:cNvGrpSpPr/>
            <p:nvPr/>
          </p:nvGrpSpPr>
          <p:grpSpPr>
            <a:xfrm>
              <a:off x="5731786" y="2738416"/>
              <a:ext cx="1200150" cy="3193296"/>
              <a:chOff x="6880096" y="2852936"/>
              <a:chExt cx="1200150" cy="3193296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2D892AB-4BBC-524A-CE8A-722336CEC8E8}"/>
                  </a:ext>
                </a:extLst>
              </p:cNvPr>
              <p:cNvSpPr txBox="1"/>
              <p:nvPr/>
            </p:nvSpPr>
            <p:spPr>
              <a:xfrm>
                <a:off x="6880096" y="5676900"/>
                <a:ext cx="1200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a-ES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ea typeface="Open Sans Light" panose="020B0306030504020204" pitchFamily="34" charset="0"/>
                    <a:cs typeface="Arial" panose="020B0604020202020204" pitchFamily="34" charset="0"/>
                  </a:rPr>
                  <a:t>2020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2452CC1A-3096-4D3B-E034-C94AEFAB8528}"/>
                  </a:ext>
                </a:extLst>
              </p:cNvPr>
              <p:cNvSpPr/>
              <p:nvPr/>
            </p:nvSpPr>
            <p:spPr>
              <a:xfrm>
                <a:off x="7257922" y="3274416"/>
                <a:ext cx="444500" cy="1262034"/>
              </a:xfrm>
              <a:prstGeom prst="rect">
                <a:avLst/>
              </a:prstGeom>
              <a:solidFill>
                <a:srgbClr val="9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A59A8ED-EB84-D651-8373-65CD950FB20B}"/>
                  </a:ext>
                </a:extLst>
              </p:cNvPr>
              <p:cNvSpPr txBox="1"/>
              <p:nvPr/>
            </p:nvSpPr>
            <p:spPr>
              <a:xfrm>
                <a:off x="6968752" y="2852936"/>
                <a:ext cx="102284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a-E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Open Sans Light" panose="020B0306030504020204" pitchFamily="34" charset="0"/>
                    <a:cs typeface="Arial" panose="020B0604020202020204" pitchFamily="34" charset="0"/>
                  </a:rPr>
                  <a:t>123.879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EF0CB505-CBB4-8EE8-0773-F8CB4A68A40A}"/>
                  </a:ext>
                </a:extLst>
              </p:cNvPr>
              <p:cNvSpPr/>
              <p:nvPr/>
            </p:nvSpPr>
            <p:spPr>
              <a:xfrm>
                <a:off x="7257922" y="4503516"/>
                <a:ext cx="444500" cy="982883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682780E6-3CE7-C0BF-9319-FE59A969DF97}"/>
                </a:ext>
              </a:extLst>
            </p:cNvPr>
            <p:cNvGrpSpPr/>
            <p:nvPr/>
          </p:nvGrpSpPr>
          <p:grpSpPr>
            <a:xfrm>
              <a:off x="7163956" y="2201371"/>
              <a:ext cx="1200150" cy="3730341"/>
              <a:chOff x="7870875" y="2315891"/>
              <a:chExt cx="1200150" cy="3730341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8C520CC-122D-2F2D-4120-DF8691FCC83D}"/>
                  </a:ext>
                </a:extLst>
              </p:cNvPr>
              <p:cNvSpPr txBox="1"/>
              <p:nvPr/>
            </p:nvSpPr>
            <p:spPr>
              <a:xfrm>
                <a:off x="7870875" y="5676900"/>
                <a:ext cx="1200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a-ES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ea typeface="Open Sans Light" panose="020B0306030504020204" pitchFamily="34" charset="0"/>
                    <a:cs typeface="Arial" panose="020B0604020202020204" pitchFamily="34" charset="0"/>
                  </a:rPr>
                  <a:t>2021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1CF295F5-A8E4-F8FB-75EA-020952365CBA}"/>
                  </a:ext>
                </a:extLst>
              </p:cNvPr>
              <p:cNvSpPr/>
              <p:nvPr/>
            </p:nvSpPr>
            <p:spPr>
              <a:xfrm>
                <a:off x="8248700" y="3967333"/>
                <a:ext cx="444500" cy="151906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E796C4F-B7D5-B6FD-7AEF-432784F1380D}"/>
                  </a:ext>
                </a:extLst>
              </p:cNvPr>
              <p:cNvSpPr txBox="1"/>
              <p:nvPr/>
            </p:nvSpPr>
            <p:spPr>
              <a:xfrm>
                <a:off x="7959530" y="2315891"/>
                <a:ext cx="102284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a-E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Open Sans Light" panose="020B0306030504020204" pitchFamily="34" charset="0"/>
                    <a:cs typeface="Arial" panose="020B0604020202020204" pitchFamily="34" charset="0"/>
                  </a:rPr>
                  <a:t>152.617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55F8CF01-F3E0-843F-94EE-3B9DD0D4BAD1}"/>
                  </a:ext>
                </a:extLst>
              </p:cNvPr>
              <p:cNvSpPr/>
              <p:nvPr/>
            </p:nvSpPr>
            <p:spPr>
              <a:xfrm>
                <a:off x="8248700" y="2705298"/>
                <a:ext cx="444500" cy="1262034"/>
              </a:xfrm>
              <a:prstGeom prst="rect">
                <a:avLst/>
              </a:prstGeom>
              <a:solidFill>
                <a:srgbClr val="9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B7EF65F0-9E36-3C36-D020-2D05EBD525ED}"/>
                </a:ext>
              </a:extLst>
            </p:cNvPr>
            <p:cNvGrpSpPr/>
            <p:nvPr/>
          </p:nvGrpSpPr>
          <p:grpSpPr>
            <a:xfrm>
              <a:off x="8596126" y="1649004"/>
              <a:ext cx="1200150" cy="4282708"/>
              <a:chOff x="8820855" y="1763524"/>
              <a:chExt cx="1200150" cy="4282708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02FA5D7-DDC9-A08B-5045-B9FF4EC6DE70}"/>
                  </a:ext>
                </a:extLst>
              </p:cNvPr>
              <p:cNvSpPr txBox="1"/>
              <p:nvPr/>
            </p:nvSpPr>
            <p:spPr>
              <a:xfrm>
                <a:off x="8820855" y="5676900"/>
                <a:ext cx="1200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a-ES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ea typeface="Open Sans Light" panose="020B0306030504020204" pitchFamily="34" charset="0"/>
                    <a:cs typeface="Arial" panose="020B0604020202020204" pitchFamily="34" charset="0"/>
                  </a:rPr>
                  <a:t>2022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CEDF5EF2-E9BB-7FE6-7C7E-A15E8B54A29E}"/>
                  </a:ext>
                </a:extLst>
              </p:cNvPr>
              <p:cNvSpPr/>
              <p:nvPr/>
            </p:nvSpPr>
            <p:spPr>
              <a:xfrm>
                <a:off x="9198680" y="3645024"/>
                <a:ext cx="444500" cy="1841375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7BDEB23-3505-7D4E-B156-37BE77A1F372}"/>
                  </a:ext>
                </a:extLst>
              </p:cNvPr>
              <p:cNvSpPr txBox="1"/>
              <p:nvPr/>
            </p:nvSpPr>
            <p:spPr>
              <a:xfrm>
                <a:off x="8914573" y="1763524"/>
                <a:ext cx="1012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a-E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Open Sans Light" panose="020B0306030504020204" pitchFamily="34" charset="0"/>
                    <a:cs typeface="Arial" panose="020B0604020202020204" pitchFamily="34" charset="0"/>
                  </a:rPr>
                  <a:t>171.742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D0B61BB4-3033-C47C-D2CD-5DE1AA0205C5}"/>
                  </a:ext>
                </a:extLst>
              </p:cNvPr>
              <p:cNvSpPr/>
              <p:nvPr/>
            </p:nvSpPr>
            <p:spPr>
              <a:xfrm>
                <a:off x="9198680" y="2148862"/>
                <a:ext cx="444500" cy="1496161"/>
              </a:xfrm>
              <a:prstGeom prst="rect">
                <a:avLst/>
              </a:prstGeom>
              <a:solidFill>
                <a:srgbClr val="9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19A7AFB-B26D-128F-1847-CBAA971D2774}"/>
                </a:ext>
              </a:extLst>
            </p:cNvPr>
            <p:cNvSpPr txBox="1"/>
            <p:nvPr/>
          </p:nvSpPr>
          <p:spPr>
            <a:xfrm>
              <a:off x="8683677" y="2665317"/>
              <a:ext cx="10228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100" b="1" dirty="0">
                  <a:solidFill>
                    <a:schemeClr val="bg1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54.909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4A140ED-6CDE-C7EF-D5D5-C3FC91CE4AEB}"/>
                </a:ext>
              </a:extLst>
            </p:cNvPr>
            <p:cNvSpPr txBox="1"/>
            <p:nvPr/>
          </p:nvSpPr>
          <p:spPr>
            <a:xfrm>
              <a:off x="8683677" y="4322592"/>
              <a:ext cx="10228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100" b="1" dirty="0">
                  <a:solidFill>
                    <a:schemeClr val="bg1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48.418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9FA1EF2-9DD2-A549-FF1C-858607619D0E}"/>
                </a:ext>
              </a:extLst>
            </p:cNvPr>
            <p:cNvSpPr txBox="1"/>
            <p:nvPr/>
          </p:nvSpPr>
          <p:spPr>
            <a:xfrm>
              <a:off x="7249867" y="3052870"/>
              <a:ext cx="10228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100" b="1" dirty="0">
                  <a:solidFill>
                    <a:schemeClr val="bg1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48.158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C04CE6A-AC01-8880-2621-50DEE1A23061}"/>
                </a:ext>
              </a:extLst>
            </p:cNvPr>
            <p:cNvSpPr txBox="1"/>
            <p:nvPr/>
          </p:nvSpPr>
          <p:spPr>
            <a:xfrm>
              <a:off x="7256217" y="4507403"/>
              <a:ext cx="10228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100" b="1" dirty="0">
                  <a:solidFill>
                    <a:schemeClr val="bg1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45.322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C54309D-3D82-5B33-185F-25CE790E4A99}"/>
                </a:ext>
              </a:extLst>
            </p:cNvPr>
            <p:cNvSpPr txBox="1"/>
            <p:nvPr/>
          </p:nvSpPr>
          <p:spPr>
            <a:xfrm>
              <a:off x="5819254" y="3628934"/>
              <a:ext cx="10228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100" b="1" dirty="0">
                  <a:solidFill>
                    <a:schemeClr val="bg1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47.369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5F79FD5-C0A7-D1BB-078C-623DC57F952B}"/>
                </a:ext>
              </a:extLst>
            </p:cNvPr>
            <p:cNvSpPr txBox="1"/>
            <p:nvPr/>
          </p:nvSpPr>
          <p:spPr>
            <a:xfrm>
              <a:off x="5812904" y="4781062"/>
              <a:ext cx="10228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100" b="1" dirty="0">
                  <a:solidFill>
                    <a:schemeClr val="bg1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32.507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379CBC7-6714-766F-74C1-FF2AE7A45895}"/>
                </a:ext>
              </a:extLst>
            </p:cNvPr>
            <p:cNvSpPr txBox="1"/>
            <p:nvPr/>
          </p:nvSpPr>
          <p:spPr>
            <a:xfrm>
              <a:off x="4392636" y="3844958"/>
              <a:ext cx="10228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100" b="1" dirty="0">
                  <a:solidFill>
                    <a:schemeClr val="bg1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46.567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07A91A5-C8AA-D7FD-7680-4826DBACEFFA}"/>
                </a:ext>
              </a:extLst>
            </p:cNvPr>
            <p:cNvSpPr txBox="1"/>
            <p:nvPr/>
          </p:nvSpPr>
          <p:spPr>
            <a:xfrm>
              <a:off x="4386286" y="4853070"/>
              <a:ext cx="10228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100" b="1" dirty="0">
                  <a:solidFill>
                    <a:schemeClr val="bg1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29.094</a:t>
              </a: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12B5CA46-C316-F3C3-02CB-D1AF55EBBC76}"/>
                </a:ext>
              </a:extLst>
            </p:cNvPr>
            <p:cNvGrpSpPr/>
            <p:nvPr/>
          </p:nvGrpSpPr>
          <p:grpSpPr>
            <a:xfrm>
              <a:off x="3365742" y="6043817"/>
              <a:ext cx="7311856" cy="1154322"/>
              <a:chOff x="3611321" y="6158337"/>
              <a:chExt cx="7311856" cy="1154322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D5F21E92-910F-CBFF-2F41-FB7600AB6C99}"/>
                  </a:ext>
                </a:extLst>
              </p:cNvPr>
              <p:cNvSpPr/>
              <p:nvPr/>
            </p:nvSpPr>
            <p:spPr>
              <a:xfrm>
                <a:off x="5495490" y="7087012"/>
                <a:ext cx="444500" cy="143509"/>
              </a:xfrm>
              <a:prstGeom prst="rect">
                <a:avLst/>
              </a:prstGeom>
              <a:solidFill>
                <a:srgbClr val="9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CA24CBF5-0369-EC51-0742-33C70EE6EB7C}"/>
                  </a:ext>
                </a:extLst>
              </p:cNvPr>
              <p:cNvSpPr/>
              <p:nvPr/>
            </p:nvSpPr>
            <p:spPr>
              <a:xfrm>
                <a:off x="8061582" y="7087012"/>
                <a:ext cx="444500" cy="143509"/>
              </a:xfrm>
              <a:prstGeom prst="rect">
                <a:avLst/>
              </a:prstGeom>
              <a:solidFill>
                <a:srgbClr val="6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8E11BD0E-B3D4-0870-6091-E0A7C7EFE695}"/>
                  </a:ext>
                </a:extLst>
              </p:cNvPr>
              <p:cNvSpPr txBox="1"/>
              <p:nvPr/>
            </p:nvSpPr>
            <p:spPr>
              <a:xfrm>
                <a:off x="8598228" y="7004883"/>
                <a:ext cx="2324949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a-ES" sz="1400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ea typeface="Open Sans Light" panose="020B0306030504020204" pitchFamily="34" charset="0"/>
                    <a:cs typeface="Arial" panose="020B0604020202020204" pitchFamily="34" charset="0"/>
                  </a:rPr>
                  <a:t>Expedients no activables*</a:t>
                </a: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FA0AC3F9-B123-9EA8-9172-33DCE6324233}"/>
                  </a:ext>
                </a:extLst>
              </p:cNvPr>
              <p:cNvSpPr txBox="1"/>
              <p:nvPr/>
            </p:nvSpPr>
            <p:spPr>
              <a:xfrm>
                <a:off x="6014661" y="7004879"/>
                <a:ext cx="23249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a-ES" sz="1400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ea typeface="Open Sans Light" panose="020B0306030504020204" pitchFamily="34" charset="0"/>
                    <a:cs typeface="Arial" panose="020B0604020202020204" pitchFamily="34" charset="0"/>
                  </a:rPr>
                  <a:t>Expedients activables*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78C78EC-4F49-095C-1C36-8E43B86525B3}"/>
                  </a:ext>
                </a:extLst>
              </p:cNvPr>
              <p:cNvSpPr txBox="1"/>
              <p:nvPr/>
            </p:nvSpPr>
            <p:spPr>
              <a:xfrm>
                <a:off x="3611321" y="6158337"/>
                <a:ext cx="795904" cy="288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a-ES" sz="1050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ea typeface="Open Sans Light" panose="020B0306030504020204" pitchFamily="34" charset="0"/>
                    <a:cs typeface="Arial" panose="020B0604020202020204" pitchFamily="34" charset="0"/>
                  </a:rPr>
                  <a:t>Despesa: 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5083168-A773-119D-E63E-F8DAB0F3A06C}"/>
                  </a:ext>
                </a:extLst>
              </p:cNvPr>
              <p:cNvSpPr txBox="1"/>
              <p:nvPr/>
            </p:nvSpPr>
            <p:spPr>
              <a:xfrm>
                <a:off x="3611321" y="6476263"/>
                <a:ext cx="795904" cy="288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a-ES" sz="1050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ea typeface="Open Sans Light" panose="020B0306030504020204" pitchFamily="34" charset="0"/>
                    <a:cs typeface="Arial" panose="020B0604020202020204" pitchFamily="34" charset="0"/>
                  </a:rPr>
                  <a:t>Variació:</a:t>
                </a:r>
              </a:p>
            </p:txBody>
          </p: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36A3F7A-8120-5075-949E-3A2837E11685}"/>
                </a:ext>
              </a:extLst>
            </p:cNvPr>
            <p:cNvSpPr txBox="1"/>
            <p:nvPr/>
          </p:nvSpPr>
          <p:spPr>
            <a:xfrm rot="5400000">
              <a:off x="10791534" y="1750015"/>
              <a:ext cx="11858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200" dirty="0"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Beneficiaris*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C8898AB-C38A-F8C9-171B-5908DE38CE77}"/>
                </a:ext>
              </a:extLst>
            </p:cNvPr>
            <p:cNvSpPr txBox="1"/>
            <p:nvPr/>
          </p:nvSpPr>
          <p:spPr>
            <a:xfrm rot="5400000">
              <a:off x="10791536" y="3521683"/>
              <a:ext cx="1185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200" dirty="0"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Expedients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A471A2E-8923-1344-FBBF-EB7284B1098A}"/>
              </a:ext>
            </a:extLst>
          </p:cNvPr>
          <p:cNvGrpSpPr/>
          <p:nvPr/>
        </p:nvGrpSpPr>
        <p:grpSpPr>
          <a:xfrm>
            <a:off x="583221" y="1988840"/>
            <a:ext cx="3090693" cy="617435"/>
            <a:chOff x="9038558" y="2268661"/>
            <a:chExt cx="2867514" cy="617435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BA79454-90E3-DB14-A1F4-0B1181BFAEFA}"/>
                </a:ext>
              </a:extLst>
            </p:cNvPr>
            <p:cNvSpPr txBox="1"/>
            <p:nvPr/>
          </p:nvSpPr>
          <p:spPr>
            <a:xfrm>
              <a:off x="9383936" y="2293658"/>
              <a:ext cx="2522136" cy="281339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s-ES" sz="28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+100.000</a:t>
              </a:r>
              <a:endParaRPr lang="ca-ES" sz="28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9" name="Graphic 4">
              <a:extLst>
                <a:ext uri="{FF2B5EF4-FFF2-40B4-BE49-F238E27FC236}">
                  <a16:creationId xmlns:a16="http://schemas.microsoft.com/office/drawing/2014/main" id="{765EB880-6303-2D46-AD48-D8A81D6766C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136084" y="2268661"/>
              <a:ext cx="232030" cy="290405"/>
              <a:chOff x="561675" y="2927218"/>
              <a:chExt cx="174444" cy="218332"/>
            </a:xfrm>
            <a:solidFill>
              <a:srgbClr val="D3BABA"/>
            </a:solidFill>
          </p:grpSpPr>
          <p:sp>
            <p:nvSpPr>
              <p:cNvPr id="111" name="Graphic 4">
                <a:extLst>
                  <a:ext uri="{FF2B5EF4-FFF2-40B4-BE49-F238E27FC236}">
                    <a16:creationId xmlns:a16="http://schemas.microsoft.com/office/drawing/2014/main" id="{579974D2-C4DD-FC10-3B8B-CAC1AEE7B1F0}"/>
                  </a:ext>
                </a:extLst>
              </p:cNvPr>
              <p:cNvSpPr/>
              <p:nvPr/>
            </p:nvSpPr>
            <p:spPr>
              <a:xfrm>
                <a:off x="561675" y="2985951"/>
                <a:ext cx="115657" cy="159599"/>
              </a:xfrm>
              <a:custGeom>
                <a:avLst/>
                <a:gdLst>
                  <a:gd name="connsiteX0" fmla="*/ 108629 w 115657"/>
                  <a:gd name="connsiteY0" fmla="*/ 0 h 159599"/>
                  <a:gd name="connsiteX1" fmla="*/ 6390 w 115657"/>
                  <a:gd name="connsiteY1" fmla="*/ 0 h 159599"/>
                  <a:gd name="connsiteX2" fmla="*/ 0 w 115657"/>
                  <a:gd name="connsiteY2" fmla="*/ 6384 h 159599"/>
                  <a:gd name="connsiteX3" fmla="*/ 0 w 115657"/>
                  <a:gd name="connsiteY3" fmla="*/ 153216 h 159599"/>
                  <a:gd name="connsiteX4" fmla="*/ 6390 w 115657"/>
                  <a:gd name="connsiteY4" fmla="*/ 159600 h 159599"/>
                  <a:gd name="connsiteX5" fmla="*/ 109268 w 115657"/>
                  <a:gd name="connsiteY5" fmla="*/ 159600 h 159599"/>
                  <a:gd name="connsiteX6" fmla="*/ 115658 w 115657"/>
                  <a:gd name="connsiteY6" fmla="*/ 153216 h 159599"/>
                  <a:gd name="connsiteX7" fmla="*/ 115658 w 115657"/>
                  <a:gd name="connsiteY7" fmla="*/ 6384 h 159599"/>
                  <a:gd name="connsiteX8" fmla="*/ 108629 w 115657"/>
                  <a:gd name="connsiteY8" fmla="*/ 0 h 159599"/>
                  <a:gd name="connsiteX9" fmla="*/ 102239 w 115657"/>
                  <a:gd name="connsiteY9" fmla="*/ 146832 h 159599"/>
                  <a:gd name="connsiteX10" fmla="*/ 12780 w 115657"/>
                  <a:gd name="connsiteY10" fmla="*/ 146832 h 159599"/>
                  <a:gd name="connsiteX11" fmla="*/ 12780 w 115657"/>
                  <a:gd name="connsiteY11" fmla="*/ 12768 h 159599"/>
                  <a:gd name="connsiteX12" fmla="*/ 102878 w 115657"/>
                  <a:gd name="connsiteY12" fmla="*/ 12768 h 159599"/>
                  <a:gd name="connsiteX13" fmla="*/ 102878 w 115657"/>
                  <a:gd name="connsiteY13" fmla="*/ 146832 h 159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5657" h="159599">
                    <a:moveTo>
                      <a:pt x="108629" y="0"/>
                    </a:moveTo>
                    <a:lnTo>
                      <a:pt x="6390" y="0"/>
                    </a:lnTo>
                    <a:cubicBezTo>
                      <a:pt x="2556" y="0"/>
                      <a:pt x="0" y="2554"/>
                      <a:pt x="0" y="6384"/>
                    </a:cubicBezTo>
                    <a:lnTo>
                      <a:pt x="0" y="153216"/>
                    </a:lnTo>
                    <a:cubicBezTo>
                      <a:pt x="0" y="157046"/>
                      <a:pt x="2556" y="159600"/>
                      <a:pt x="6390" y="159600"/>
                    </a:cubicBezTo>
                    <a:lnTo>
                      <a:pt x="109268" y="159600"/>
                    </a:lnTo>
                    <a:cubicBezTo>
                      <a:pt x="113102" y="159600"/>
                      <a:pt x="115658" y="157046"/>
                      <a:pt x="115658" y="153216"/>
                    </a:cubicBezTo>
                    <a:lnTo>
                      <a:pt x="115658" y="6384"/>
                    </a:lnTo>
                    <a:cubicBezTo>
                      <a:pt x="115019" y="3192"/>
                      <a:pt x="112463" y="0"/>
                      <a:pt x="108629" y="0"/>
                    </a:cubicBezTo>
                    <a:close/>
                    <a:moveTo>
                      <a:pt x="102239" y="146832"/>
                    </a:moveTo>
                    <a:lnTo>
                      <a:pt x="12780" y="146832"/>
                    </a:lnTo>
                    <a:lnTo>
                      <a:pt x="12780" y="12768"/>
                    </a:lnTo>
                    <a:lnTo>
                      <a:pt x="102878" y="12768"/>
                    </a:lnTo>
                    <a:lnTo>
                      <a:pt x="102878" y="146832"/>
                    </a:lnTo>
                    <a:close/>
                  </a:path>
                </a:pathLst>
              </a:custGeom>
              <a:grpFill/>
              <a:ln w="63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  <p:sp>
            <p:nvSpPr>
              <p:cNvPr id="112" name="Graphic 4">
                <a:extLst>
                  <a:ext uri="{FF2B5EF4-FFF2-40B4-BE49-F238E27FC236}">
                    <a16:creationId xmlns:a16="http://schemas.microsoft.com/office/drawing/2014/main" id="{5F4B42C9-9B68-D7C4-A630-CFF5A5B40BDD}"/>
                  </a:ext>
                </a:extLst>
              </p:cNvPr>
              <p:cNvSpPr/>
              <p:nvPr/>
            </p:nvSpPr>
            <p:spPr>
              <a:xfrm>
                <a:off x="591069" y="2956584"/>
                <a:ext cx="115657" cy="159599"/>
              </a:xfrm>
              <a:custGeom>
                <a:avLst/>
                <a:gdLst>
                  <a:gd name="connsiteX0" fmla="*/ 108629 w 115657"/>
                  <a:gd name="connsiteY0" fmla="*/ 0 h 159599"/>
                  <a:gd name="connsiteX1" fmla="*/ 6390 w 115657"/>
                  <a:gd name="connsiteY1" fmla="*/ 0 h 159599"/>
                  <a:gd name="connsiteX2" fmla="*/ 0 w 115657"/>
                  <a:gd name="connsiteY2" fmla="*/ 6384 h 159599"/>
                  <a:gd name="connsiteX3" fmla="*/ 6390 w 115657"/>
                  <a:gd name="connsiteY3" fmla="*/ 12768 h 159599"/>
                  <a:gd name="connsiteX4" fmla="*/ 102878 w 115657"/>
                  <a:gd name="connsiteY4" fmla="*/ 12768 h 159599"/>
                  <a:gd name="connsiteX5" fmla="*/ 102878 w 115657"/>
                  <a:gd name="connsiteY5" fmla="*/ 153216 h 159599"/>
                  <a:gd name="connsiteX6" fmla="*/ 109268 w 115657"/>
                  <a:gd name="connsiteY6" fmla="*/ 159600 h 159599"/>
                  <a:gd name="connsiteX7" fmla="*/ 115658 w 115657"/>
                  <a:gd name="connsiteY7" fmla="*/ 153216 h 159599"/>
                  <a:gd name="connsiteX8" fmla="*/ 115658 w 115657"/>
                  <a:gd name="connsiteY8" fmla="*/ 6384 h 159599"/>
                  <a:gd name="connsiteX9" fmla="*/ 108629 w 115657"/>
                  <a:gd name="connsiteY9" fmla="*/ 0 h 159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5657" h="159599">
                    <a:moveTo>
                      <a:pt x="108629" y="0"/>
                    </a:moveTo>
                    <a:lnTo>
                      <a:pt x="6390" y="0"/>
                    </a:lnTo>
                    <a:cubicBezTo>
                      <a:pt x="2556" y="0"/>
                      <a:pt x="0" y="2554"/>
                      <a:pt x="0" y="6384"/>
                    </a:cubicBezTo>
                    <a:cubicBezTo>
                      <a:pt x="0" y="10214"/>
                      <a:pt x="2556" y="12768"/>
                      <a:pt x="6390" y="12768"/>
                    </a:cubicBezTo>
                    <a:lnTo>
                      <a:pt x="102878" y="12768"/>
                    </a:lnTo>
                    <a:lnTo>
                      <a:pt x="102878" y="153216"/>
                    </a:lnTo>
                    <a:cubicBezTo>
                      <a:pt x="102878" y="157046"/>
                      <a:pt x="105434" y="159600"/>
                      <a:pt x="109268" y="159600"/>
                    </a:cubicBezTo>
                    <a:cubicBezTo>
                      <a:pt x="113102" y="159600"/>
                      <a:pt x="115658" y="157046"/>
                      <a:pt x="115658" y="153216"/>
                    </a:cubicBezTo>
                    <a:lnTo>
                      <a:pt x="115658" y="6384"/>
                    </a:lnTo>
                    <a:cubicBezTo>
                      <a:pt x="115019" y="3192"/>
                      <a:pt x="112463" y="0"/>
                      <a:pt x="108629" y="0"/>
                    </a:cubicBezTo>
                    <a:close/>
                  </a:path>
                </a:pathLst>
              </a:custGeom>
              <a:grpFill/>
              <a:ln w="63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  <p:sp>
            <p:nvSpPr>
              <p:cNvPr id="113" name="Graphic 4">
                <a:extLst>
                  <a:ext uri="{FF2B5EF4-FFF2-40B4-BE49-F238E27FC236}">
                    <a16:creationId xmlns:a16="http://schemas.microsoft.com/office/drawing/2014/main" id="{57EE3C46-8C72-95D2-8220-85F5824617BD}"/>
                  </a:ext>
                </a:extLst>
              </p:cNvPr>
              <p:cNvSpPr/>
              <p:nvPr/>
            </p:nvSpPr>
            <p:spPr>
              <a:xfrm>
                <a:off x="620462" y="2927218"/>
                <a:ext cx="115657" cy="159599"/>
              </a:xfrm>
              <a:custGeom>
                <a:avLst/>
                <a:gdLst>
                  <a:gd name="connsiteX0" fmla="*/ 108629 w 115657"/>
                  <a:gd name="connsiteY0" fmla="*/ 0 h 159599"/>
                  <a:gd name="connsiteX1" fmla="*/ 6390 w 115657"/>
                  <a:gd name="connsiteY1" fmla="*/ 0 h 159599"/>
                  <a:gd name="connsiteX2" fmla="*/ 0 w 115657"/>
                  <a:gd name="connsiteY2" fmla="*/ 6384 h 159599"/>
                  <a:gd name="connsiteX3" fmla="*/ 6390 w 115657"/>
                  <a:gd name="connsiteY3" fmla="*/ 12768 h 159599"/>
                  <a:gd name="connsiteX4" fmla="*/ 102878 w 115657"/>
                  <a:gd name="connsiteY4" fmla="*/ 12768 h 159599"/>
                  <a:gd name="connsiteX5" fmla="*/ 102878 w 115657"/>
                  <a:gd name="connsiteY5" fmla="*/ 153216 h 159599"/>
                  <a:gd name="connsiteX6" fmla="*/ 109268 w 115657"/>
                  <a:gd name="connsiteY6" fmla="*/ 159600 h 159599"/>
                  <a:gd name="connsiteX7" fmla="*/ 115658 w 115657"/>
                  <a:gd name="connsiteY7" fmla="*/ 153216 h 159599"/>
                  <a:gd name="connsiteX8" fmla="*/ 115658 w 115657"/>
                  <a:gd name="connsiteY8" fmla="*/ 6384 h 159599"/>
                  <a:gd name="connsiteX9" fmla="*/ 108629 w 115657"/>
                  <a:gd name="connsiteY9" fmla="*/ 0 h 159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5657" h="159599">
                    <a:moveTo>
                      <a:pt x="108629" y="0"/>
                    </a:moveTo>
                    <a:lnTo>
                      <a:pt x="6390" y="0"/>
                    </a:lnTo>
                    <a:cubicBezTo>
                      <a:pt x="2556" y="0"/>
                      <a:pt x="0" y="2554"/>
                      <a:pt x="0" y="6384"/>
                    </a:cubicBezTo>
                    <a:cubicBezTo>
                      <a:pt x="0" y="10214"/>
                      <a:pt x="2556" y="12768"/>
                      <a:pt x="6390" y="12768"/>
                    </a:cubicBezTo>
                    <a:lnTo>
                      <a:pt x="102878" y="12768"/>
                    </a:lnTo>
                    <a:lnTo>
                      <a:pt x="102878" y="153216"/>
                    </a:lnTo>
                    <a:cubicBezTo>
                      <a:pt x="102878" y="157046"/>
                      <a:pt x="105434" y="159600"/>
                      <a:pt x="109268" y="159600"/>
                    </a:cubicBezTo>
                    <a:cubicBezTo>
                      <a:pt x="113102" y="159600"/>
                      <a:pt x="115658" y="157046"/>
                      <a:pt x="115658" y="153216"/>
                    </a:cubicBezTo>
                    <a:lnTo>
                      <a:pt x="115658" y="6384"/>
                    </a:lnTo>
                    <a:cubicBezTo>
                      <a:pt x="115019" y="3192"/>
                      <a:pt x="112463" y="0"/>
                      <a:pt x="108629" y="0"/>
                    </a:cubicBezTo>
                    <a:close/>
                  </a:path>
                </a:pathLst>
              </a:custGeom>
              <a:grpFill/>
              <a:ln w="63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  <p:sp>
            <p:nvSpPr>
              <p:cNvPr id="114" name="Graphic 4">
                <a:extLst>
                  <a:ext uri="{FF2B5EF4-FFF2-40B4-BE49-F238E27FC236}">
                    <a16:creationId xmlns:a16="http://schemas.microsoft.com/office/drawing/2014/main" id="{271CE771-AC58-CCE3-69BC-D85B868EB091}"/>
                  </a:ext>
                </a:extLst>
              </p:cNvPr>
              <p:cNvSpPr/>
              <p:nvPr/>
            </p:nvSpPr>
            <p:spPr>
              <a:xfrm>
                <a:off x="583401" y="3103416"/>
                <a:ext cx="71567" cy="12767"/>
              </a:xfrm>
              <a:custGeom>
                <a:avLst/>
                <a:gdLst>
                  <a:gd name="connsiteX0" fmla="*/ 6390 w 71567"/>
                  <a:gd name="connsiteY0" fmla="*/ 12768 h 12767"/>
                  <a:gd name="connsiteX1" fmla="*/ 65177 w 71567"/>
                  <a:gd name="connsiteY1" fmla="*/ 12768 h 12767"/>
                  <a:gd name="connsiteX2" fmla="*/ 71567 w 71567"/>
                  <a:gd name="connsiteY2" fmla="*/ 6384 h 12767"/>
                  <a:gd name="connsiteX3" fmla="*/ 65177 w 71567"/>
                  <a:gd name="connsiteY3" fmla="*/ 0 h 12767"/>
                  <a:gd name="connsiteX4" fmla="*/ 6390 w 71567"/>
                  <a:gd name="connsiteY4" fmla="*/ 0 h 12767"/>
                  <a:gd name="connsiteX5" fmla="*/ 0 w 71567"/>
                  <a:gd name="connsiteY5" fmla="*/ 6384 h 12767"/>
                  <a:gd name="connsiteX6" fmla="*/ 6390 w 71567"/>
                  <a:gd name="connsiteY6" fmla="*/ 12768 h 1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567" h="12767">
                    <a:moveTo>
                      <a:pt x="6390" y="12768"/>
                    </a:moveTo>
                    <a:lnTo>
                      <a:pt x="65177" y="12768"/>
                    </a:lnTo>
                    <a:cubicBezTo>
                      <a:pt x="69011" y="12768"/>
                      <a:pt x="71567" y="10214"/>
                      <a:pt x="71567" y="6384"/>
                    </a:cubicBezTo>
                    <a:cubicBezTo>
                      <a:pt x="71567" y="2554"/>
                      <a:pt x="69011" y="0"/>
                      <a:pt x="65177" y="0"/>
                    </a:cubicBezTo>
                    <a:lnTo>
                      <a:pt x="6390" y="0"/>
                    </a:lnTo>
                    <a:cubicBezTo>
                      <a:pt x="2556" y="0"/>
                      <a:pt x="0" y="2554"/>
                      <a:pt x="0" y="6384"/>
                    </a:cubicBezTo>
                    <a:cubicBezTo>
                      <a:pt x="0" y="10214"/>
                      <a:pt x="3195" y="12768"/>
                      <a:pt x="6390" y="12768"/>
                    </a:cubicBezTo>
                    <a:close/>
                  </a:path>
                </a:pathLst>
              </a:custGeom>
              <a:grpFill/>
              <a:ln w="63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  <p:sp>
            <p:nvSpPr>
              <p:cNvPr id="115" name="Graphic 4">
                <a:extLst>
                  <a:ext uri="{FF2B5EF4-FFF2-40B4-BE49-F238E27FC236}">
                    <a16:creationId xmlns:a16="http://schemas.microsoft.com/office/drawing/2014/main" id="{3025F46F-EF9C-9BAB-5214-9A037A15BC4C}"/>
                  </a:ext>
                </a:extLst>
              </p:cNvPr>
              <p:cNvSpPr/>
              <p:nvPr/>
            </p:nvSpPr>
            <p:spPr>
              <a:xfrm>
                <a:off x="583401" y="3074050"/>
                <a:ext cx="71567" cy="12767"/>
              </a:xfrm>
              <a:custGeom>
                <a:avLst/>
                <a:gdLst>
                  <a:gd name="connsiteX0" fmla="*/ 6390 w 71567"/>
                  <a:gd name="connsiteY0" fmla="*/ 12768 h 12767"/>
                  <a:gd name="connsiteX1" fmla="*/ 65177 w 71567"/>
                  <a:gd name="connsiteY1" fmla="*/ 12768 h 12767"/>
                  <a:gd name="connsiteX2" fmla="*/ 71567 w 71567"/>
                  <a:gd name="connsiteY2" fmla="*/ 6384 h 12767"/>
                  <a:gd name="connsiteX3" fmla="*/ 65177 w 71567"/>
                  <a:gd name="connsiteY3" fmla="*/ 0 h 12767"/>
                  <a:gd name="connsiteX4" fmla="*/ 6390 w 71567"/>
                  <a:gd name="connsiteY4" fmla="*/ 0 h 12767"/>
                  <a:gd name="connsiteX5" fmla="*/ 0 w 71567"/>
                  <a:gd name="connsiteY5" fmla="*/ 6384 h 12767"/>
                  <a:gd name="connsiteX6" fmla="*/ 6390 w 71567"/>
                  <a:gd name="connsiteY6" fmla="*/ 12768 h 1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567" h="12767">
                    <a:moveTo>
                      <a:pt x="6390" y="12768"/>
                    </a:moveTo>
                    <a:lnTo>
                      <a:pt x="65177" y="12768"/>
                    </a:lnTo>
                    <a:cubicBezTo>
                      <a:pt x="69011" y="12768"/>
                      <a:pt x="71567" y="10214"/>
                      <a:pt x="71567" y="6384"/>
                    </a:cubicBezTo>
                    <a:cubicBezTo>
                      <a:pt x="71567" y="2554"/>
                      <a:pt x="69011" y="0"/>
                      <a:pt x="65177" y="0"/>
                    </a:cubicBezTo>
                    <a:lnTo>
                      <a:pt x="6390" y="0"/>
                    </a:lnTo>
                    <a:cubicBezTo>
                      <a:pt x="2556" y="0"/>
                      <a:pt x="0" y="2554"/>
                      <a:pt x="0" y="6384"/>
                    </a:cubicBezTo>
                    <a:cubicBezTo>
                      <a:pt x="0" y="10214"/>
                      <a:pt x="3195" y="12768"/>
                      <a:pt x="6390" y="12768"/>
                    </a:cubicBezTo>
                    <a:close/>
                  </a:path>
                </a:pathLst>
              </a:custGeom>
              <a:grpFill/>
              <a:ln w="63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  <p:sp>
            <p:nvSpPr>
              <p:cNvPr id="116" name="Graphic 4">
                <a:extLst>
                  <a:ext uri="{FF2B5EF4-FFF2-40B4-BE49-F238E27FC236}">
                    <a16:creationId xmlns:a16="http://schemas.microsoft.com/office/drawing/2014/main" id="{73B80FD5-71A4-A0F2-0A37-D96DC703A766}"/>
                  </a:ext>
                </a:extLst>
              </p:cNvPr>
              <p:cNvSpPr/>
              <p:nvPr/>
            </p:nvSpPr>
            <p:spPr>
              <a:xfrm>
                <a:off x="583401" y="3044683"/>
                <a:ext cx="71567" cy="12767"/>
              </a:xfrm>
              <a:custGeom>
                <a:avLst/>
                <a:gdLst>
                  <a:gd name="connsiteX0" fmla="*/ 6390 w 71567"/>
                  <a:gd name="connsiteY0" fmla="*/ 12768 h 12767"/>
                  <a:gd name="connsiteX1" fmla="*/ 65177 w 71567"/>
                  <a:gd name="connsiteY1" fmla="*/ 12768 h 12767"/>
                  <a:gd name="connsiteX2" fmla="*/ 71567 w 71567"/>
                  <a:gd name="connsiteY2" fmla="*/ 6384 h 12767"/>
                  <a:gd name="connsiteX3" fmla="*/ 65177 w 71567"/>
                  <a:gd name="connsiteY3" fmla="*/ 0 h 12767"/>
                  <a:gd name="connsiteX4" fmla="*/ 6390 w 71567"/>
                  <a:gd name="connsiteY4" fmla="*/ 0 h 12767"/>
                  <a:gd name="connsiteX5" fmla="*/ 0 w 71567"/>
                  <a:gd name="connsiteY5" fmla="*/ 6384 h 12767"/>
                  <a:gd name="connsiteX6" fmla="*/ 6390 w 71567"/>
                  <a:gd name="connsiteY6" fmla="*/ 12768 h 1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567" h="12767">
                    <a:moveTo>
                      <a:pt x="6390" y="12768"/>
                    </a:moveTo>
                    <a:lnTo>
                      <a:pt x="65177" y="12768"/>
                    </a:lnTo>
                    <a:cubicBezTo>
                      <a:pt x="69011" y="12768"/>
                      <a:pt x="71567" y="10214"/>
                      <a:pt x="71567" y="6384"/>
                    </a:cubicBezTo>
                    <a:cubicBezTo>
                      <a:pt x="71567" y="2554"/>
                      <a:pt x="69011" y="0"/>
                      <a:pt x="65177" y="0"/>
                    </a:cubicBezTo>
                    <a:lnTo>
                      <a:pt x="6390" y="0"/>
                    </a:lnTo>
                    <a:cubicBezTo>
                      <a:pt x="2556" y="0"/>
                      <a:pt x="0" y="2554"/>
                      <a:pt x="0" y="6384"/>
                    </a:cubicBezTo>
                    <a:cubicBezTo>
                      <a:pt x="0" y="10214"/>
                      <a:pt x="3195" y="12768"/>
                      <a:pt x="6390" y="12768"/>
                    </a:cubicBezTo>
                    <a:close/>
                  </a:path>
                </a:pathLst>
              </a:custGeom>
              <a:grpFill/>
              <a:ln w="63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  <p:sp>
            <p:nvSpPr>
              <p:cNvPr id="117" name="Graphic 4">
                <a:extLst>
                  <a:ext uri="{FF2B5EF4-FFF2-40B4-BE49-F238E27FC236}">
                    <a16:creationId xmlns:a16="http://schemas.microsoft.com/office/drawing/2014/main" id="{9D1B808B-7676-AB49-E651-D6F1BBD4D38F}"/>
                  </a:ext>
                </a:extLst>
              </p:cNvPr>
              <p:cNvSpPr/>
              <p:nvPr/>
            </p:nvSpPr>
            <p:spPr>
              <a:xfrm>
                <a:off x="583401" y="3015317"/>
                <a:ext cx="71567" cy="12767"/>
              </a:xfrm>
              <a:custGeom>
                <a:avLst/>
                <a:gdLst>
                  <a:gd name="connsiteX0" fmla="*/ 6390 w 71567"/>
                  <a:gd name="connsiteY0" fmla="*/ 12768 h 12767"/>
                  <a:gd name="connsiteX1" fmla="*/ 65177 w 71567"/>
                  <a:gd name="connsiteY1" fmla="*/ 12768 h 12767"/>
                  <a:gd name="connsiteX2" fmla="*/ 71567 w 71567"/>
                  <a:gd name="connsiteY2" fmla="*/ 6384 h 12767"/>
                  <a:gd name="connsiteX3" fmla="*/ 65177 w 71567"/>
                  <a:gd name="connsiteY3" fmla="*/ 0 h 12767"/>
                  <a:gd name="connsiteX4" fmla="*/ 6390 w 71567"/>
                  <a:gd name="connsiteY4" fmla="*/ 0 h 12767"/>
                  <a:gd name="connsiteX5" fmla="*/ 0 w 71567"/>
                  <a:gd name="connsiteY5" fmla="*/ 6384 h 12767"/>
                  <a:gd name="connsiteX6" fmla="*/ 6390 w 71567"/>
                  <a:gd name="connsiteY6" fmla="*/ 12768 h 1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567" h="12767">
                    <a:moveTo>
                      <a:pt x="6390" y="12768"/>
                    </a:moveTo>
                    <a:lnTo>
                      <a:pt x="65177" y="12768"/>
                    </a:lnTo>
                    <a:cubicBezTo>
                      <a:pt x="69011" y="12768"/>
                      <a:pt x="71567" y="10214"/>
                      <a:pt x="71567" y="6384"/>
                    </a:cubicBezTo>
                    <a:cubicBezTo>
                      <a:pt x="71567" y="2554"/>
                      <a:pt x="69011" y="0"/>
                      <a:pt x="65177" y="0"/>
                    </a:cubicBezTo>
                    <a:lnTo>
                      <a:pt x="6390" y="0"/>
                    </a:lnTo>
                    <a:cubicBezTo>
                      <a:pt x="2556" y="0"/>
                      <a:pt x="0" y="2554"/>
                      <a:pt x="0" y="6384"/>
                    </a:cubicBezTo>
                    <a:cubicBezTo>
                      <a:pt x="0" y="10214"/>
                      <a:pt x="3195" y="12768"/>
                      <a:pt x="6390" y="12768"/>
                    </a:cubicBezTo>
                    <a:close/>
                  </a:path>
                </a:pathLst>
              </a:custGeom>
              <a:grpFill/>
              <a:ln w="63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</p:grp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1904401-6A1B-772E-AE6A-EED99E3E350C}"/>
                </a:ext>
              </a:extLst>
            </p:cNvPr>
            <p:cNvSpPr txBox="1"/>
            <p:nvPr/>
          </p:nvSpPr>
          <p:spPr>
            <a:xfrm>
              <a:off x="9038558" y="2665246"/>
              <a:ext cx="2105168" cy="22085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ca-E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Expedients d’RGC</a:t>
              </a:r>
              <a:endParaRPr lang="ca-ES" sz="1600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4F6F69F-00F3-F77E-02CC-37D0D028F656}"/>
              </a:ext>
            </a:extLst>
          </p:cNvPr>
          <p:cNvGrpSpPr/>
          <p:nvPr/>
        </p:nvGrpSpPr>
        <p:grpSpPr>
          <a:xfrm>
            <a:off x="583221" y="2940441"/>
            <a:ext cx="3180473" cy="676522"/>
            <a:chOff x="9038558" y="3553702"/>
            <a:chExt cx="2950811" cy="676522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A2C2DA4-F421-18BE-EE03-48513DCAAF5C}"/>
                </a:ext>
              </a:extLst>
            </p:cNvPr>
            <p:cNvSpPr txBox="1"/>
            <p:nvPr/>
          </p:nvSpPr>
          <p:spPr>
            <a:xfrm>
              <a:off x="9383935" y="3577545"/>
              <a:ext cx="2605434" cy="281339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s-ES" sz="28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+165.000</a:t>
              </a:r>
              <a:endParaRPr lang="es-ES" sz="28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2" name="Graphic 4">
              <a:extLst>
                <a:ext uri="{FF2B5EF4-FFF2-40B4-BE49-F238E27FC236}">
                  <a16:creationId xmlns:a16="http://schemas.microsoft.com/office/drawing/2014/main" id="{770746FD-56CF-AFFD-37E1-EEF088D55A0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163129" y="3553702"/>
              <a:ext cx="232030" cy="291603"/>
              <a:chOff x="4750918" y="1952384"/>
              <a:chExt cx="182363" cy="229184"/>
            </a:xfrm>
            <a:solidFill>
              <a:srgbClr val="D3BABA"/>
            </a:solidFill>
          </p:grpSpPr>
          <p:sp>
            <p:nvSpPr>
              <p:cNvPr id="104" name="Graphic 4">
                <a:extLst>
                  <a:ext uri="{FF2B5EF4-FFF2-40B4-BE49-F238E27FC236}">
                    <a16:creationId xmlns:a16="http://schemas.microsoft.com/office/drawing/2014/main" id="{FD652494-1C2E-2F97-54AC-65F075E44D66}"/>
                  </a:ext>
                </a:extLst>
              </p:cNvPr>
              <p:cNvSpPr/>
              <p:nvPr/>
            </p:nvSpPr>
            <p:spPr>
              <a:xfrm>
                <a:off x="4858657" y="2013670"/>
                <a:ext cx="74624" cy="167898"/>
              </a:xfrm>
              <a:custGeom>
                <a:avLst/>
                <a:gdLst>
                  <a:gd name="connsiteX0" fmla="*/ 51370 w 74624"/>
                  <a:gd name="connsiteY0" fmla="*/ 5107 h 167898"/>
                  <a:gd name="connsiteX1" fmla="*/ 44980 w 74624"/>
                  <a:gd name="connsiteY1" fmla="*/ 0 h 167898"/>
                  <a:gd name="connsiteX2" fmla="*/ 29644 w 74624"/>
                  <a:gd name="connsiteY2" fmla="*/ 0 h 167898"/>
                  <a:gd name="connsiteX3" fmla="*/ 23254 w 74624"/>
                  <a:gd name="connsiteY3" fmla="*/ 5107 h 167898"/>
                  <a:gd name="connsiteX4" fmla="*/ 251 w 74624"/>
                  <a:gd name="connsiteY4" fmla="*/ 97675 h 167898"/>
                  <a:gd name="connsiteX5" fmla="*/ 1528 w 74624"/>
                  <a:gd name="connsiteY5" fmla="*/ 103421 h 167898"/>
                  <a:gd name="connsiteX6" fmla="*/ 6641 w 74624"/>
                  <a:gd name="connsiteY6" fmla="*/ 105974 h 167898"/>
                  <a:gd name="connsiteX7" fmla="*/ 15586 w 74624"/>
                  <a:gd name="connsiteY7" fmla="*/ 105974 h 167898"/>
                  <a:gd name="connsiteX8" fmla="*/ 15586 w 74624"/>
                  <a:gd name="connsiteY8" fmla="*/ 161515 h 167898"/>
                  <a:gd name="connsiteX9" fmla="*/ 21976 w 74624"/>
                  <a:gd name="connsiteY9" fmla="*/ 167899 h 167898"/>
                  <a:gd name="connsiteX10" fmla="*/ 28366 w 74624"/>
                  <a:gd name="connsiteY10" fmla="*/ 161515 h 167898"/>
                  <a:gd name="connsiteX11" fmla="*/ 28366 w 74624"/>
                  <a:gd name="connsiteY11" fmla="*/ 105974 h 167898"/>
                  <a:gd name="connsiteX12" fmla="*/ 46258 w 74624"/>
                  <a:gd name="connsiteY12" fmla="*/ 105974 h 167898"/>
                  <a:gd name="connsiteX13" fmla="*/ 46258 w 74624"/>
                  <a:gd name="connsiteY13" fmla="*/ 161515 h 167898"/>
                  <a:gd name="connsiteX14" fmla="*/ 52648 w 74624"/>
                  <a:gd name="connsiteY14" fmla="*/ 167899 h 167898"/>
                  <a:gd name="connsiteX15" fmla="*/ 59038 w 74624"/>
                  <a:gd name="connsiteY15" fmla="*/ 161515 h 167898"/>
                  <a:gd name="connsiteX16" fmla="*/ 59038 w 74624"/>
                  <a:gd name="connsiteY16" fmla="*/ 105974 h 167898"/>
                  <a:gd name="connsiteX17" fmla="*/ 67984 w 74624"/>
                  <a:gd name="connsiteY17" fmla="*/ 105974 h 167898"/>
                  <a:gd name="connsiteX18" fmla="*/ 73096 w 74624"/>
                  <a:gd name="connsiteY18" fmla="*/ 103421 h 167898"/>
                  <a:gd name="connsiteX19" fmla="*/ 74374 w 74624"/>
                  <a:gd name="connsiteY19" fmla="*/ 97675 h 167898"/>
                  <a:gd name="connsiteX20" fmla="*/ 51370 w 74624"/>
                  <a:gd name="connsiteY20" fmla="*/ 5107 h 167898"/>
                  <a:gd name="connsiteX21" fmla="*/ 14948 w 74624"/>
                  <a:gd name="connsiteY21" fmla="*/ 92568 h 167898"/>
                  <a:gd name="connsiteX22" fmla="*/ 34756 w 74624"/>
                  <a:gd name="connsiteY22" fmla="*/ 12768 h 167898"/>
                  <a:gd name="connsiteX23" fmla="*/ 39868 w 74624"/>
                  <a:gd name="connsiteY23" fmla="*/ 12768 h 167898"/>
                  <a:gd name="connsiteX24" fmla="*/ 59677 w 74624"/>
                  <a:gd name="connsiteY24" fmla="*/ 92568 h 167898"/>
                  <a:gd name="connsiteX25" fmla="*/ 14948 w 74624"/>
                  <a:gd name="connsiteY25" fmla="*/ 92568 h 167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74624" h="167898">
                    <a:moveTo>
                      <a:pt x="51370" y="5107"/>
                    </a:moveTo>
                    <a:cubicBezTo>
                      <a:pt x="50731" y="1915"/>
                      <a:pt x="48175" y="0"/>
                      <a:pt x="44980" y="0"/>
                    </a:cubicBezTo>
                    <a:lnTo>
                      <a:pt x="29644" y="0"/>
                    </a:lnTo>
                    <a:cubicBezTo>
                      <a:pt x="26449" y="0"/>
                      <a:pt x="23893" y="1915"/>
                      <a:pt x="23254" y="5107"/>
                    </a:cubicBezTo>
                    <a:lnTo>
                      <a:pt x="251" y="97675"/>
                    </a:lnTo>
                    <a:cubicBezTo>
                      <a:pt x="-388" y="99590"/>
                      <a:pt x="251" y="101505"/>
                      <a:pt x="1528" y="103421"/>
                    </a:cubicBezTo>
                    <a:cubicBezTo>
                      <a:pt x="2807" y="104697"/>
                      <a:pt x="4723" y="105974"/>
                      <a:pt x="6641" y="105974"/>
                    </a:cubicBezTo>
                    <a:lnTo>
                      <a:pt x="15586" y="105974"/>
                    </a:lnTo>
                    <a:lnTo>
                      <a:pt x="15586" y="161515"/>
                    </a:lnTo>
                    <a:cubicBezTo>
                      <a:pt x="15586" y="165345"/>
                      <a:pt x="18143" y="167899"/>
                      <a:pt x="21976" y="167899"/>
                    </a:cubicBezTo>
                    <a:cubicBezTo>
                      <a:pt x="25811" y="167899"/>
                      <a:pt x="28366" y="165345"/>
                      <a:pt x="28366" y="161515"/>
                    </a:cubicBezTo>
                    <a:lnTo>
                      <a:pt x="28366" y="105974"/>
                    </a:lnTo>
                    <a:lnTo>
                      <a:pt x="46258" y="105974"/>
                    </a:lnTo>
                    <a:lnTo>
                      <a:pt x="46258" y="161515"/>
                    </a:lnTo>
                    <a:cubicBezTo>
                      <a:pt x="46258" y="165345"/>
                      <a:pt x="48814" y="167899"/>
                      <a:pt x="52648" y="167899"/>
                    </a:cubicBezTo>
                    <a:cubicBezTo>
                      <a:pt x="56482" y="167899"/>
                      <a:pt x="59038" y="165345"/>
                      <a:pt x="59038" y="161515"/>
                    </a:cubicBezTo>
                    <a:lnTo>
                      <a:pt x="59038" y="105974"/>
                    </a:lnTo>
                    <a:lnTo>
                      <a:pt x="67984" y="105974"/>
                    </a:lnTo>
                    <a:cubicBezTo>
                      <a:pt x="69901" y="105974"/>
                      <a:pt x="71818" y="105336"/>
                      <a:pt x="73096" y="103421"/>
                    </a:cubicBezTo>
                    <a:cubicBezTo>
                      <a:pt x="74374" y="102144"/>
                      <a:pt x="75013" y="99590"/>
                      <a:pt x="74374" y="97675"/>
                    </a:cubicBezTo>
                    <a:lnTo>
                      <a:pt x="51370" y="5107"/>
                    </a:lnTo>
                    <a:close/>
                    <a:moveTo>
                      <a:pt x="14948" y="92568"/>
                    </a:moveTo>
                    <a:lnTo>
                      <a:pt x="34756" y="12768"/>
                    </a:lnTo>
                    <a:lnTo>
                      <a:pt x="39868" y="12768"/>
                    </a:lnTo>
                    <a:lnTo>
                      <a:pt x="59677" y="92568"/>
                    </a:lnTo>
                    <a:lnTo>
                      <a:pt x="14948" y="92568"/>
                    </a:lnTo>
                    <a:close/>
                  </a:path>
                </a:pathLst>
              </a:custGeom>
              <a:grpFill/>
              <a:ln w="63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  <p:sp>
            <p:nvSpPr>
              <p:cNvPr id="105" name="Graphic 4">
                <a:extLst>
                  <a:ext uri="{FF2B5EF4-FFF2-40B4-BE49-F238E27FC236}">
                    <a16:creationId xmlns:a16="http://schemas.microsoft.com/office/drawing/2014/main" id="{1B8CC99E-CC70-612E-5E11-E1C4C0574955}"/>
                  </a:ext>
                </a:extLst>
              </p:cNvPr>
              <p:cNvSpPr/>
              <p:nvPr/>
            </p:nvSpPr>
            <p:spPr>
              <a:xfrm>
                <a:off x="4874883" y="1952384"/>
                <a:ext cx="43451" cy="43411"/>
              </a:xfrm>
              <a:custGeom>
                <a:avLst/>
                <a:gdLst>
                  <a:gd name="connsiteX0" fmla="*/ 21726 w 43451"/>
                  <a:gd name="connsiteY0" fmla="*/ 43411 h 43411"/>
                  <a:gd name="connsiteX1" fmla="*/ 43451 w 43451"/>
                  <a:gd name="connsiteY1" fmla="*/ 21706 h 43411"/>
                  <a:gd name="connsiteX2" fmla="*/ 21726 w 43451"/>
                  <a:gd name="connsiteY2" fmla="*/ 0 h 43411"/>
                  <a:gd name="connsiteX3" fmla="*/ 0 w 43451"/>
                  <a:gd name="connsiteY3" fmla="*/ 21706 h 43411"/>
                  <a:gd name="connsiteX4" fmla="*/ 21726 w 43451"/>
                  <a:gd name="connsiteY4" fmla="*/ 43411 h 43411"/>
                  <a:gd name="connsiteX5" fmla="*/ 21726 w 43451"/>
                  <a:gd name="connsiteY5" fmla="*/ 43411 h 43411"/>
                  <a:gd name="connsiteX6" fmla="*/ 21726 w 43451"/>
                  <a:gd name="connsiteY6" fmla="*/ 12768 h 43411"/>
                  <a:gd name="connsiteX7" fmla="*/ 30672 w 43451"/>
                  <a:gd name="connsiteY7" fmla="*/ 21706 h 43411"/>
                  <a:gd name="connsiteX8" fmla="*/ 21726 w 43451"/>
                  <a:gd name="connsiteY8" fmla="*/ 30643 h 43411"/>
                  <a:gd name="connsiteX9" fmla="*/ 12780 w 43451"/>
                  <a:gd name="connsiteY9" fmla="*/ 21706 h 43411"/>
                  <a:gd name="connsiteX10" fmla="*/ 21726 w 43451"/>
                  <a:gd name="connsiteY10" fmla="*/ 12768 h 43411"/>
                  <a:gd name="connsiteX11" fmla="*/ 21726 w 43451"/>
                  <a:gd name="connsiteY11" fmla="*/ 12768 h 43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3451" h="43411">
                    <a:moveTo>
                      <a:pt x="21726" y="43411"/>
                    </a:moveTo>
                    <a:cubicBezTo>
                      <a:pt x="33867" y="43411"/>
                      <a:pt x="43451" y="33835"/>
                      <a:pt x="43451" y="21706"/>
                    </a:cubicBezTo>
                    <a:cubicBezTo>
                      <a:pt x="43451" y="9576"/>
                      <a:pt x="33867" y="0"/>
                      <a:pt x="21726" y="0"/>
                    </a:cubicBezTo>
                    <a:cubicBezTo>
                      <a:pt x="9585" y="0"/>
                      <a:pt x="0" y="9576"/>
                      <a:pt x="0" y="21706"/>
                    </a:cubicBezTo>
                    <a:cubicBezTo>
                      <a:pt x="0" y="33835"/>
                      <a:pt x="9585" y="43411"/>
                      <a:pt x="21726" y="43411"/>
                    </a:cubicBezTo>
                    <a:cubicBezTo>
                      <a:pt x="21726" y="43411"/>
                      <a:pt x="21726" y="43411"/>
                      <a:pt x="21726" y="43411"/>
                    </a:cubicBezTo>
                    <a:close/>
                    <a:moveTo>
                      <a:pt x="21726" y="12768"/>
                    </a:moveTo>
                    <a:cubicBezTo>
                      <a:pt x="26837" y="12768"/>
                      <a:pt x="30672" y="16598"/>
                      <a:pt x="30672" y="21706"/>
                    </a:cubicBezTo>
                    <a:cubicBezTo>
                      <a:pt x="30672" y="26813"/>
                      <a:pt x="26837" y="30643"/>
                      <a:pt x="21726" y="30643"/>
                    </a:cubicBezTo>
                    <a:cubicBezTo>
                      <a:pt x="16614" y="30643"/>
                      <a:pt x="12780" y="26813"/>
                      <a:pt x="12780" y="21706"/>
                    </a:cubicBezTo>
                    <a:cubicBezTo>
                      <a:pt x="12780" y="16598"/>
                      <a:pt x="16614" y="12768"/>
                      <a:pt x="21726" y="12768"/>
                    </a:cubicBezTo>
                    <a:lnTo>
                      <a:pt x="21726" y="12768"/>
                    </a:lnTo>
                    <a:close/>
                  </a:path>
                </a:pathLst>
              </a:custGeom>
              <a:grpFill/>
              <a:ln w="63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  <p:sp>
            <p:nvSpPr>
              <p:cNvPr id="106" name="Graphic 4">
                <a:extLst>
                  <a:ext uri="{FF2B5EF4-FFF2-40B4-BE49-F238E27FC236}">
                    <a16:creationId xmlns:a16="http://schemas.microsoft.com/office/drawing/2014/main" id="{CBD875FD-A3FC-ADAD-46EC-571626F41367}"/>
                  </a:ext>
                </a:extLst>
              </p:cNvPr>
              <p:cNvSpPr/>
              <p:nvPr/>
            </p:nvSpPr>
            <p:spPr>
              <a:xfrm>
                <a:off x="4750918" y="2013830"/>
                <a:ext cx="74762" cy="167100"/>
              </a:xfrm>
              <a:custGeom>
                <a:avLst/>
                <a:gdLst>
                  <a:gd name="connsiteX0" fmla="*/ 68372 w 74762"/>
                  <a:gd name="connsiteY0" fmla="*/ 479 h 167100"/>
                  <a:gd name="connsiteX1" fmla="*/ 6390 w 74762"/>
                  <a:gd name="connsiteY1" fmla="*/ 479 h 167100"/>
                  <a:gd name="connsiteX2" fmla="*/ 0 w 74762"/>
                  <a:gd name="connsiteY2" fmla="*/ 6863 h 167100"/>
                  <a:gd name="connsiteX3" fmla="*/ 0 w 74762"/>
                  <a:gd name="connsiteY3" fmla="*/ 84109 h 167100"/>
                  <a:gd name="connsiteX4" fmla="*/ 6390 w 74762"/>
                  <a:gd name="connsiteY4" fmla="*/ 90493 h 167100"/>
                  <a:gd name="connsiteX5" fmla="*/ 15975 w 74762"/>
                  <a:gd name="connsiteY5" fmla="*/ 90493 h 167100"/>
                  <a:gd name="connsiteX6" fmla="*/ 15975 w 74762"/>
                  <a:gd name="connsiteY6" fmla="*/ 160717 h 167100"/>
                  <a:gd name="connsiteX7" fmla="*/ 22365 w 74762"/>
                  <a:gd name="connsiteY7" fmla="*/ 167101 h 167100"/>
                  <a:gd name="connsiteX8" fmla="*/ 28755 w 74762"/>
                  <a:gd name="connsiteY8" fmla="*/ 160717 h 167100"/>
                  <a:gd name="connsiteX9" fmla="*/ 28755 w 74762"/>
                  <a:gd name="connsiteY9" fmla="*/ 89855 h 167100"/>
                  <a:gd name="connsiteX10" fmla="*/ 46646 w 74762"/>
                  <a:gd name="connsiteY10" fmla="*/ 89855 h 167100"/>
                  <a:gd name="connsiteX11" fmla="*/ 46646 w 74762"/>
                  <a:gd name="connsiteY11" fmla="*/ 160717 h 167100"/>
                  <a:gd name="connsiteX12" fmla="*/ 53036 w 74762"/>
                  <a:gd name="connsiteY12" fmla="*/ 167101 h 167100"/>
                  <a:gd name="connsiteX13" fmla="*/ 59426 w 74762"/>
                  <a:gd name="connsiteY13" fmla="*/ 160717 h 167100"/>
                  <a:gd name="connsiteX14" fmla="*/ 59426 w 74762"/>
                  <a:gd name="connsiteY14" fmla="*/ 89855 h 167100"/>
                  <a:gd name="connsiteX15" fmla="*/ 68372 w 74762"/>
                  <a:gd name="connsiteY15" fmla="*/ 89855 h 167100"/>
                  <a:gd name="connsiteX16" fmla="*/ 74762 w 74762"/>
                  <a:gd name="connsiteY16" fmla="*/ 83471 h 167100"/>
                  <a:gd name="connsiteX17" fmla="*/ 74762 w 74762"/>
                  <a:gd name="connsiteY17" fmla="*/ 6224 h 167100"/>
                  <a:gd name="connsiteX18" fmla="*/ 68372 w 74762"/>
                  <a:gd name="connsiteY18" fmla="*/ 479 h 167100"/>
                  <a:gd name="connsiteX19" fmla="*/ 68372 w 74762"/>
                  <a:gd name="connsiteY19" fmla="*/ 479 h 167100"/>
                  <a:gd name="connsiteX20" fmla="*/ 61982 w 74762"/>
                  <a:gd name="connsiteY20" fmla="*/ 77087 h 167100"/>
                  <a:gd name="connsiteX21" fmla="*/ 12780 w 74762"/>
                  <a:gd name="connsiteY21" fmla="*/ 77087 h 167100"/>
                  <a:gd name="connsiteX22" fmla="*/ 12780 w 74762"/>
                  <a:gd name="connsiteY22" fmla="*/ 12608 h 167100"/>
                  <a:gd name="connsiteX23" fmla="*/ 61982 w 74762"/>
                  <a:gd name="connsiteY23" fmla="*/ 12608 h 167100"/>
                  <a:gd name="connsiteX24" fmla="*/ 61982 w 74762"/>
                  <a:gd name="connsiteY24" fmla="*/ 77087 h 167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74762" h="167100">
                    <a:moveTo>
                      <a:pt x="68372" y="479"/>
                    </a:moveTo>
                    <a:lnTo>
                      <a:pt x="6390" y="479"/>
                    </a:lnTo>
                    <a:cubicBezTo>
                      <a:pt x="2556" y="479"/>
                      <a:pt x="0" y="3032"/>
                      <a:pt x="0" y="6863"/>
                    </a:cubicBezTo>
                    <a:lnTo>
                      <a:pt x="0" y="84109"/>
                    </a:lnTo>
                    <a:cubicBezTo>
                      <a:pt x="0" y="87939"/>
                      <a:pt x="2556" y="90493"/>
                      <a:pt x="6390" y="90493"/>
                    </a:cubicBezTo>
                    <a:lnTo>
                      <a:pt x="15975" y="90493"/>
                    </a:lnTo>
                    <a:lnTo>
                      <a:pt x="15975" y="160717"/>
                    </a:lnTo>
                    <a:cubicBezTo>
                      <a:pt x="15975" y="164547"/>
                      <a:pt x="18531" y="167101"/>
                      <a:pt x="22365" y="167101"/>
                    </a:cubicBezTo>
                    <a:cubicBezTo>
                      <a:pt x="26199" y="167101"/>
                      <a:pt x="28755" y="164547"/>
                      <a:pt x="28755" y="160717"/>
                    </a:cubicBezTo>
                    <a:lnTo>
                      <a:pt x="28755" y="89855"/>
                    </a:lnTo>
                    <a:lnTo>
                      <a:pt x="46646" y="89855"/>
                    </a:lnTo>
                    <a:lnTo>
                      <a:pt x="46646" y="160717"/>
                    </a:lnTo>
                    <a:cubicBezTo>
                      <a:pt x="46646" y="164547"/>
                      <a:pt x="49203" y="167101"/>
                      <a:pt x="53036" y="167101"/>
                    </a:cubicBezTo>
                    <a:cubicBezTo>
                      <a:pt x="56871" y="167101"/>
                      <a:pt x="59426" y="164547"/>
                      <a:pt x="59426" y="160717"/>
                    </a:cubicBezTo>
                    <a:lnTo>
                      <a:pt x="59426" y="89855"/>
                    </a:lnTo>
                    <a:lnTo>
                      <a:pt x="68372" y="89855"/>
                    </a:lnTo>
                    <a:cubicBezTo>
                      <a:pt x="72206" y="89855"/>
                      <a:pt x="74762" y="87301"/>
                      <a:pt x="74762" y="83471"/>
                    </a:cubicBezTo>
                    <a:lnTo>
                      <a:pt x="74762" y="6224"/>
                    </a:lnTo>
                    <a:cubicBezTo>
                      <a:pt x="74762" y="3032"/>
                      <a:pt x="72206" y="-160"/>
                      <a:pt x="68372" y="479"/>
                    </a:cubicBezTo>
                    <a:cubicBezTo>
                      <a:pt x="68372" y="-160"/>
                      <a:pt x="68372" y="-160"/>
                      <a:pt x="68372" y="479"/>
                    </a:cubicBezTo>
                    <a:close/>
                    <a:moveTo>
                      <a:pt x="61982" y="77087"/>
                    </a:moveTo>
                    <a:lnTo>
                      <a:pt x="12780" y="77087"/>
                    </a:lnTo>
                    <a:lnTo>
                      <a:pt x="12780" y="12608"/>
                    </a:lnTo>
                    <a:lnTo>
                      <a:pt x="61982" y="12608"/>
                    </a:lnTo>
                    <a:lnTo>
                      <a:pt x="61982" y="77087"/>
                    </a:lnTo>
                    <a:close/>
                  </a:path>
                </a:pathLst>
              </a:custGeom>
              <a:grpFill/>
              <a:ln w="63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  <p:sp>
            <p:nvSpPr>
              <p:cNvPr id="107" name="Graphic 4">
                <a:extLst>
                  <a:ext uri="{FF2B5EF4-FFF2-40B4-BE49-F238E27FC236}">
                    <a16:creationId xmlns:a16="http://schemas.microsoft.com/office/drawing/2014/main" id="{5EB26EA9-7CD2-777C-65DC-62530D7F4586}"/>
                  </a:ext>
                </a:extLst>
              </p:cNvPr>
              <p:cNvSpPr/>
              <p:nvPr/>
            </p:nvSpPr>
            <p:spPr>
              <a:xfrm>
                <a:off x="4766893" y="1952384"/>
                <a:ext cx="43451" cy="43411"/>
              </a:xfrm>
              <a:custGeom>
                <a:avLst/>
                <a:gdLst>
                  <a:gd name="connsiteX0" fmla="*/ 21726 w 43451"/>
                  <a:gd name="connsiteY0" fmla="*/ 43411 h 43411"/>
                  <a:gd name="connsiteX1" fmla="*/ 43451 w 43451"/>
                  <a:gd name="connsiteY1" fmla="*/ 21706 h 43411"/>
                  <a:gd name="connsiteX2" fmla="*/ 21726 w 43451"/>
                  <a:gd name="connsiteY2" fmla="*/ 0 h 43411"/>
                  <a:gd name="connsiteX3" fmla="*/ 0 w 43451"/>
                  <a:gd name="connsiteY3" fmla="*/ 21706 h 43411"/>
                  <a:gd name="connsiteX4" fmla="*/ 0 w 43451"/>
                  <a:gd name="connsiteY4" fmla="*/ 21706 h 43411"/>
                  <a:gd name="connsiteX5" fmla="*/ 21726 w 43451"/>
                  <a:gd name="connsiteY5" fmla="*/ 43411 h 43411"/>
                  <a:gd name="connsiteX6" fmla="*/ 21726 w 43451"/>
                  <a:gd name="connsiteY6" fmla="*/ 12768 h 43411"/>
                  <a:gd name="connsiteX7" fmla="*/ 30672 w 43451"/>
                  <a:gd name="connsiteY7" fmla="*/ 21706 h 43411"/>
                  <a:gd name="connsiteX8" fmla="*/ 21726 w 43451"/>
                  <a:gd name="connsiteY8" fmla="*/ 30643 h 43411"/>
                  <a:gd name="connsiteX9" fmla="*/ 12780 w 43451"/>
                  <a:gd name="connsiteY9" fmla="*/ 21706 h 43411"/>
                  <a:gd name="connsiteX10" fmla="*/ 12780 w 43451"/>
                  <a:gd name="connsiteY10" fmla="*/ 21706 h 43411"/>
                  <a:gd name="connsiteX11" fmla="*/ 21726 w 43451"/>
                  <a:gd name="connsiteY11" fmla="*/ 12768 h 43411"/>
                  <a:gd name="connsiteX12" fmla="*/ 21726 w 43451"/>
                  <a:gd name="connsiteY12" fmla="*/ 12768 h 43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3451" h="43411">
                    <a:moveTo>
                      <a:pt x="21726" y="43411"/>
                    </a:moveTo>
                    <a:cubicBezTo>
                      <a:pt x="33867" y="43411"/>
                      <a:pt x="43451" y="33835"/>
                      <a:pt x="43451" y="21706"/>
                    </a:cubicBezTo>
                    <a:cubicBezTo>
                      <a:pt x="43451" y="9576"/>
                      <a:pt x="33867" y="0"/>
                      <a:pt x="21726" y="0"/>
                    </a:cubicBezTo>
                    <a:cubicBezTo>
                      <a:pt x="9585" y="0"/>
                      <a:pt x="0" y="9576"/>
                      <a:pt x="0" y="21706"/>
                    </a:cubicBezTo>
                    <a:lnTo>
                      <a:pt x="0" y="21706"/>
                    </a:lnTo>
                    <a:cubicBezTo>
                      <a:pt x="0" y="33835"/>
                      <a:pt x="9585" y="43411"/>
                      <a:pt x="21726" y="43411"/>
                    </a:cubicBezTo>
                    <a:close/>
                    <a:moveTo>
                      <a:pt x="21726" y="12768"/>
                    </a:moveTo>
                    <a:cubicBezTo>
                      <a:pt x="26838" y="12768"/>
                      <a:pt x="30672" y="16598"/>
                      <a:pt x="30672" y="21706"/>
                    </a:cubicBezTo>
                    <a:cubicBezTo>
                      <a:pt x="30672" y="26813"/>
                      <a:pt x="26838" y="30643"/>
                      <a:pt x="21726" y="30643"/>
                    </a:cubicBezTo>
                    <a:cubicBezTo>
                      <a:pt x="16614" y="30643"/>
                      <a:pt x="12780" y="26813"/>
                      <a:pt x="12780" y="21706"/>
                    </a:cubicBezTo>
                    <a:lnTo>
                      <a:pt x="12780" y="21706"/>
                    </a:lnTo>
                    <a:cubicBezTo>
                      <a:pt x="12780" y="16598"/>
                      <a:pt x="16614" y="12768"/>
                      <a:pt x="21726" y="12768"/>
                    </a:cubicBezTo>
                    <a:lnTo>
                      <a:pt x="21726" y="12768"/>
                    </a:lnTo>
                    <a:close/>
                  </a:path>
                </a:pathLst>
              </a:custGeom>
              <a:grpFill/>
              <a:ln w="63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</p:grp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E3F3EF3-D5FD-A6B4-3666-214230A46853}"/>
                </a:ext>
              </a:extLst>
            </p:cNvPr>
            <p:cNvSpPr txBox="1"/>
            <p:nvPr/>
          </p:nvSpPr>
          <p:spPr>
            <a:xfrm>
              <a:off x="9038558" y="3948885"/>
              <a:ext cx="2605434" cy="281339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ca-E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Beneficiaris de l’RGC</a:t>
              </a:r>
              <a:endParaRPr lang="ca-ES" sz="1600" b="1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95634E2E-AD96-4C48-74DC-62AC3822C771}"/>
              </a:ext>
            </a:extLst>
          </p:cNvPr>
          <p:cNvSpPr>
            <a:spLocks/>
          </p:cNvSpPr>
          <p:nvPr/>
        </p:nvSpPr>
        <p:spPr bwMode="auto">
          <a:xfrm>
            <a:off x="9395269" y="6450785"/>
            <a:ext cx="2127675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ca-ES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*Dades a gener de l’any en qüestió</a:t>
            </a:r>
            <a:endParaRPr lang="ca-ES" sz="1050" i="1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7693D62-5501-480C-6773-3FBD2015E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652514"/>
              </p:ext>
            </p:extLst>
          </p:nvPr>
        </p:nvGraphicFramePr>
        <p:xfrm>
          <a:off x="4087736" y="5455065"/>
          <a:ext cx="7317590" cy="532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518">
                  <a:extLst>
                    <a:ext uri="{9D8B030D-6E8A-4147-A177-3AD203B41FA5}">
                      <a16:colId xmlns:a16="http://schemas.microsoft.com/office/drawing/2014/main" val="2022088662"/>
                    </a:ext>
                  </a:extLst>
                </a:gridCol>
                <a:gridCol w="1463518">
                  <a:extLst>
                    <a:ext uri="{9D8B030D-6E8A-4147-A177-3AD203B41FA5}">
                      <a16:colId xmlns:a16="http://schemas.microsoft.com/office/drawing/2014/main" val="2090773827"/>
                    </a:ext>
                  </a:extLst>
                </a:gridCol>
                <a:gridCol w="1463518">
                  <a:extLst>
                    <a:ext uri="{9D8B030D-6E8A-4147-A177-3AD203B41FA5}">
                      <a16:colId xmlns:a16="http://schemas.microsoft.com/office/drawing/2014/main" val="1812059715"/>
                    </a:ext>
                  </a:extLst>
                </a:gridCol>
                <a:gridCol w="1463518">
                  <a:extLst>
                    <a:ext uri="{9D8B030D-6E8A-4147-A177-3AD203B41FA5}">
                      <a16:colId xmlns:a16="http://schemas.microsoft.com/office/drawing/2014/main" val="490386387"/>
                    </a:ext>
                  </a:extLst>
                </a:gridCol>
                <a:gridCol w="1463518">
                  <a:extLst>
                    <a:ext uri="{9D8B030D-6E8A-4147-A177-3AD203B41FA5}">
                      <a16:colId xmlns:a16="http://schemas.microsoft.com/office/drawing/2014/main" val="901995093"/>
                    </a:ext>
                  </a:extLst>
                </a:gridCol>
              </a:tblGrid>
              <a:tr h="266098"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 M€</a:t>
                      </a:r>
                      <a:endParaRPr lang="es-E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427 M€</a:t>
                      </a:r>
                      <a:endParaRPr lang="es-E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528 M€</a:t>
                      </a:r>
                      <a:endParaRPr lang="es-E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526 M€</a:t>
                      </a:r>
                      <a:endParaRPr lang="es-E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 M€ </a:t>
                      </a:r>
                      <a:r>
                        <a:rPr lang="es-ES_tradnl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ES_tradnl" sz="10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gener-agost</a:t>
                      </a:r>
                      <a:r>
                        <a:rPr lang="es-ES_tradnl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ES" sz="11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957273"/>
                  </a:ext>
                </a:extLst>
              </a:tr>
              <a:tr h="266098">
                <a:tc>
                  <a:txBody>
                    <a:bodyPr/>
                    <a:lstStyle/>
                    <a:p>
                      <a:pPr algn="ctr"/>
                      <a:endParaRPr lang="es-E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21,1%</a:t>
                      </a:r>
                      <a:endParaRPr lang="es-E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23,7%</a:t>
                      </a:r>
                      <a:endParaRPr lang="es-E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290361"/>
                  </a:ext>
                </a:extLst>
              </a:tr>
            </a:tbl>
          </a:graphicData>
        </a:graphic>
      </p:graphicFrame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BC768FE-5F2F-CB8E-0BF2-21D14097C4E3}"/>
              </a:ext>
            </a:extLst>
          </p:cNvPr>
          <p:cNvSpPr/>
          <p:nvPr/>
        </p:nvSpPr>
        <p:spPr>
          <a:xfrm>
            <a:off x="5937534" y="5818037"/>
            <a:ext cx="72008" cy="72640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7C725696-613B-DAF9-1520-95FFE52216FD}"/>
              </a:ext>
            </a:extLst>
          </p:cNvPr>
          <p:cNvSpPr/>
          <p:nvPr/>
        </p:nvSpPr>
        <p:spPr>
          <a:xfrm>
            <a:off x="7392144" y="5818037"/>
            <a:ext cx="72008" cy="72640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C3DC2F-F66A-18BD-EA54-6478FF565FA4}"/>
              </a:ext>
            </a:extLst>
          </p:cNvPr>
          <p:cNvSpPr/>
          <p:nvPr/>
        </p:nvSpPr>
        <p:spPr>
          <a:xfrm>
            <a:off x="9121712" y="5844958"/>
            <a:ext cx="146769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9089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Tema de l'Office">
  <a:themeElements>
    <a:clrScheme name="ColorsCTTI">
      <a:dk1>
        <a:srgbClr val="000000"/>
      </a:dk1>
      <a:lt1>
        <a:srgbClr val="FFFFFF"/>
      </a:lt1>
      <a:dk2>
        <a:srgbClr val="000000"/>
      </a:dk2>
      <a:lt2>
        <a:srgbClr val="666666"/>
      </a:lt2>
      <a:accent1>
        <a:srgbClr val="C00000"/>
      </a:accent1>
      <a:accent2>
        <a:srgbClr val="900000"/>
      </a:accent2>
      <a:accent3>
        <a:srgbClr val="E08080"/>
      </a:accent3>
      <a:accent4>
        <a:srgbClr val="000000"/>
      </a:accent4>
      <a:accent5>
        <a:srgbClr val="D04040"/>
      </a:accent5>
      <a:accent6>
        <a:srgbClr val="600000"/>
      </a:accent6>
      <a:hlink>
        <a:srgbClr val="FF0000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MOP.potx" id="{EB27B86A-52EF-4ED3-8423-F7AB71135DB6}" vid="{2F5AF42A-421A-4512-AF76-6BC275EECB20}"/>
    </a:ext>
  </a:ext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DEB48861ABD7429A7BB648CD00C16A" ma:contentTypeVersion="2" ma:contentTypeDescription="Create a new document." ma:contentTypeScope="" ma:versionID="6435cd804d98489c56426271edfdd864">
  <xsd:schema xmlns:xsd="http://www.w3.org/2001/XMLSchema" xmlns:xs="http://www.w3.org/2001/XMLSchema" xmlns:p="http://schemas.microsoft.com/office/2006/metadata/properties" xmlns:ns2="f323a7bf-3fd0-470c-ab05-1741c5b4755b" targetNamespace="http://schemas.microsoft.com/office/2006/metadata/properties" ma:root="true" ma:fieldsID="a49b73edcb29451baa2ce9529d7e548c" ns2:_="">
    <xsd:import namespace="f323a7bf-3fd0-470c-ab05-1741c5b475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3a7bf-3fd0-470c-ab05-1741c5b475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CB4F0E-98C7-4846-9AF5-B599A9EACB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3a7bf-3fd0-470c-ab05-1741c5b475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72E47F-4D5B-4F53-A85B-F3DD0B8F15A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2E196BA5-85C7-4868-893C-5BFFE82493A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CE4487F-E538-4EE5-955B-DB5C26EE78DD}">
  <ds:schemaRefs>
    <ds:schemaRef ds:uri="http://schemas.microsoft.com/office/2006/metadata/properties"/>
    <ds:schemaRef ds:uri="http://purl.org/dc/terms/"/>
    <ds:schemaRef ds:uri="f323a7bf-3fd0-470c-ab05-1741c5b4755b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22717</TotalTime>
  <Words>1353</Words>
  <Application>Microsoft Office PowerPoint</Application>
  <PresentationFormat>Widescreen</PresentationFormat>
  <Paragraphs>257</Paragraphs>
  <Slides>17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Arial Black</vt:lpstr>
      <vt:lpstr>Arial extrabold</vt:lpstr>
      <vt:lpstr>Calibri</vt:lpstr>
      <vt:lpstr>Georgia</vt:lpstr>
      <vt:lpstr>Open Sans</vt:lpstr>
      <vt:lpstr>Open Sans Extrabold</vt:lpstr>
      <vt:lpstr>Verdana</vt:lpstr>
      <vt:lpstr>Wingdings</vt:lpstr>
      <vt:lpstr>Wingdings 2</vt:lpstr>
      <vt:lpstr>Tema de l'Office</vt:lpstr>
      <vt:lpstr>RENDA GARANTIDA DE CIUTADANIA</vt:lpstr>
      <vt:lpstr>PowerPoint Presentation</vt:lpstr>
      <vt:lpstr>PowerPoint Presentation</vt:lpstr>
      <vt:lpstr>01 | Introducció a la Direcció General de Prestacions Socials</vt:lpstr>
      <vt:lpstr>01 | Introducció a la Direcció General de Prestacions Socials</vt:lpstr>
      <vt:lpstr>PowerPoint Presentation</vt:lpstr>
      <vt:lpstr>02| Evolució de la Llei de l’RGC</vt:lpstr>
      <vt:lpstr>PowerPoint Presentation</vt:lpstr>
      <vt:lpstr>03 | Estat actual de l’RGC</vt:lpstr>
      <vt:lpstr>03 | Estat actual de l’RGC</vt:lpstr>
      <vt:lpstr>03 | Estat actual de l’RGC</vt:lpstr>
      <vt:lpstr>03 | Estat actual de l’RGC</vt:lpstr>
      <vt:lpstr>03 | Estat actual de l’RGC</vt:lpstr>
      <vt:lpstr>03 | Estat actual de l’RGC</vt:lpstr>
      <vt:lpstr>PowerPoint Presentation</vt:lpstr>
      <vt:lpstr>03 | Estat actual de l’RGC</vt:lpstr>
      <vt:lpstr>02 | Estat actual de l’RGC</vt:lpstr>
    </vt:vector>
  </TitlesOfParts>
  <Company>Generalitat de Catalunya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Projecte MOP</dc:title>
  <dc:creator>Vilarrasa Valldeperas, Víctor</dc:creator>
  <cp:lastModifiedBy>Vilarrasa, Victor</cp:lastModifiedBy>
  <cp:revision>1773</cp:revision>
  <cp:lastPrinted>2011-04-20T15:22:35Z</cp:lastPrinted>
  <dcterms:created xsi:type="dcterms:W3CDTF">2020-10-22T15:06:02Z</dcterms:created>
  <dcterms:modified xsi:type="dcterms:W3CDTF">2023-09-19T11:44:17Z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aticaDoc">
    <vt:lpwstr>4;#Metodologia / Estàndard|8de6f34e-319c-4c0c-94e5-dd8cc2d7de18</vt:lpwstr>
  </property>
  <property fmtid="{D5CDD505-2E9C-101B-9397-08002B2CF9AE}" pid="3" name="PublicObjectiuDoc">
    <vt:lpwstr>44;#CTTI|ba1d1ce9-998c-46e6-a87f-04e07fd6e879</vt:lpwstr>
  </property>
  <property fmtid="{D5CDD505-2E9C-101B-9397-08002B2CF9AE}" pid="4" name="TipusContingutDoc">
    <vt:lpwstr>64;#Presentació|a3083dd0-a305-43f6-8a5a-81412d427f41</vt:lpwstr>
  </property>
  <property fmtid="{D5CDD505-2E9C-101B-9397-08002B2CF9AE}" pid="5" name="ContentTypeId">
    <vt:lpwstr>0x010100ABDEB48861ABD7429A7BB648CD00C16A</vt:lpwstr>
  </property>
  <property fmtid="{D5CDD505-2E9C-101B-9397-08002B2CF9AE}" pid="6" name="MSIP_Label_589256c7-9946-44df-b379-51beb93fd2d9_Enabled">
    <vt:lpwstr>true</vt:lpwstr>
  </property>
  <property fmtid="{D5CDD505-2E9C-101B-9397-08002B2CF9AE}" pid="7" name="MSIP_Label_589256c7-9946-44df-b379-51beb93fd2d9_SetDate">
    <vt:lpwstr>2023-09-15T07:51:24Z</vt:lpwstr>
  </property>
  <property fmtid="{D5CDD505-2E9C-101B-9397-08002B2CF9AE}" pid="8" name="MSIP_Label_589256c7-9946-44df-b379-51beb93fd2d9_Method">
    <vt:lpwstr>Privileged</vt:lpwstr>
  </property>
  <property fmtid="{D5CDD505-2E9C-101B-9397-08002B2CF9AE}" pid="9" name="MSIP_Label_589256c7-9946-44df-b379-51beb93fd2d9_Name">
    <vt:lpwstr>589256c7-9946-44df-b379-51beb93fd2d9</vt:lpwstr>
  </property>
  <property fmtid="{D5CDD505-2E9C-101B-9397-08002B2CF9AE}" pid="10" name="MSIP_Label_589256c7-9946-44df-b379-51beb93fd2d9_SiteId">
    <vt:lpwstr>36da45f1-dd2c-4d1f-af13-5abe46b99921</vt:lpwstr>
  </property>
  <property fmtid="{D5CDD505-2E9C-101B-9397-08002B2CF9AE}" pid="11" name="MSIP_Label_589256c7-9946-44df-b379-51beb93fd2d9_ActionId">
    <vt:lpwstr>6dc304ec-8d97-4dda-99c2-625106b9df10</vt:lpwstr>
  </property>
  <property fmtid="{D5CDD505-2E9C-101B-9397-08002B2CF9AE}" pid="12" name="MSIP_Label_589256c7-9946-44df-b379-51beb93fd2d9_ContentBits">
    <vt:lpwstr>0</vt:lpwstr>
  </property>
</Properties>
</file>